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96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14630400" cy="8229600"/>
  <p:notesSz cx="8229600" cy="14630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B0A07C5-A883-4DDA-A094-CB2D83D308F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6" name="Google Shape;38;p1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D42FC92-327C-42B6-8F48-7B73B8895D5A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9" name="Google Shape;47;p2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7F5C01B-4EA1-493F-83A0-65647E73E58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2" name="Google Shape;71;p3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A37A17A-A142-4A9A-BDEE-C35F9E76FAC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5" name="Google Shape;88;p4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69D9843-4200-481E-B76E-285F2C857B2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8" name="Google Shape;103;p5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6BE4060-22E8-42E0-950A-76D04EA1F97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61" name="Google Shape;133;p6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833552E-74AA-4867-82DC-FCE969A5377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64" name="Google Shape;162;p7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B2DD3FC-84CD-4C38-B265-324BCEA46B86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67" name="Google Shape;183;p8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FDDDE1A-18BE-42ED-884A-48B191156E8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1;p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2;p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4;p3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Google Shape;15;p3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7;p4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Google Shape;18;p4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20;p5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Google Shape;21;p5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23;p6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Google Shape;24;p6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6;p7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Google Shape;27;p7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9;p8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Google Shape;30;p8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32;p9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Google Shape;33;p9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6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40;p11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327" name="Google Shape;41;p11"/>
          <p:cNvSpPr/>
          <p:nvPr/>
        </p:nvSpPr>
        <p:spPr>
          <a:xfrm>
            <a:off x="6280200" y="2691360"/>
            <a:ext cx="697392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世界各国の</a:t>
            </a:r>
            <a:r>
              <a:rPr b="1" lang="en-US" sz="4450" spc="-1" strike="noStrike">
                <a:solidFill>
                  <a:srgbClr val="201b18"/>
                </a:solidFill>
                <a:latin typeface="Barlow"/>
                <a:ea typeface="Barlow"/>
              </a:rPr>
              <a:t>MBTI</a:t>
            </a: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ランキング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328" name="Google Shape;42;p11"/>
          <p:cNvSpPr/>
          <p:nvPr/>
        </p:nvSpPr>
        <p:spPr>
          <a:xfrm>
            <a:off x="6280200" y="4449240"/>
            <a:ext cx="663552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MBTI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は世界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45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か国以上で活用されている性格検査です。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16Personalities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性格診断テストで確認できる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16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個の性格タイプについて見ていきましょう。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329" name="Google Shape;43;p11" descr="preencoded.png"/>
          <p:cNvPicPr/>
          <p:nvPr/>
        </p:nvPicPr>
        <p:blipFill>
          <a:blip r:embed="rId2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49;p12" descr="preencoded.png"/>
          <p:cNvPicPr/>
          <p:nvPr/>
        </p:nvPicPr>
        <p:blipFill>
          <a:blip r:embed="rId1"/>
          <a:stretch/>
        </p:blipFill>
        <p:spPr>
          <a:xfrm>
            <a:off x="8869680" y="0"/>
            <a:ext cx="5760360" cy="8231400"/>
          </a:xfrm>
          <a:prstGeom prst="rect">
            <a:avLst/>
          </a:prstGeom>
          <a:ln w="0">
            <a:noFill/>
          </a:ln>
        </p:spPr>
      </p:pic>
      <p:sp>
        <p:nvSpPr>
          <p:cNvPr id="331" name="Google Shape;50;p12"/>
          <p:cNvSpPr/>
          <p:nvPr/>
        </p:nvSpPr>
        <p:spPr>
          <a:xfrm>
            <a:off x="635760" y="499680"/>
            <a:ext cx="5474880" cy="56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en-US" sz="3550" spc="-1" strike="noStrike">
                <a:solidFill>
                  <a:srgbClr val="201b18"/>
                </a:solidFill>
                <a:latin typeface="Barlow"/>
                <a:ea typeface="Barlow"/>
              </a:rPr>
              <a:t>MBTI</a:t>
            </a:r>
            <a:r>
              <a:rPr b="1" lang="ja-JP" sz="3550" spc="-1" strike="noStrike">
                <a:solidFill>
                  <a:srgbClr val="201b18"/>
                </a:solidFill>
                <a:latin typeface="Barlow"/>
                <a:ea typeface="Barlow"/>
              </a:rPr>
              <a:t>の</a:t>
            </a:r>
            <a:r>
              <a:rPr b="1" lang="en-US" sz="3550" spc="-1" strike="noStrike">
                <a:solidFill>
                  <a:srgbClr val="201b18"/>
                </a:solidFill>
                <a:latin typeface="Barlow"/>
                <a:ea typeface="Barlow"/>
              </a:rPr>
              <a:t>16</a:t>
            </a:r>
            <a:r>
              <a:rPr b="1" lang="ja-JP" sz="3550" spc="-1" strike="noStrike">
                <a:solidFill>
                  <a:srgbClr val="201b18"/>
                </a:solidFill>
                <a:latin typeface="Barlow"/>
                <a:ea typeface="Barlow"/>
              </a:rPr>
              <a:t>種類の性格タイプ</a:t>
            </a:r>
            <a:endParaRPr b="0" lang="en-US" sz="3550" spc="-1" strike="noStrike">
              <a:latin typeface="Arial"/>
            </a:endParaRPr>
          </a:p>
        </p:txBody>
      </p:sp>
      <p:sp>
        <p:nvSpPr>
          <p:cNvPr id="332" name="Google Shape;51;p12"/>
          <p:cNvSpPr/>
          <p:nvPr/>
        </p:nvSpPr>
        <p:spPr>
          <a:xfrm>
            <a:off x="635760" y="1339920"/>
            <a:ext cx="7871760" cy="1461240"/>
          </a:xfrm>
          <a:prstGeom prst="roundRect">
            <a:avLst>
              <a:gd name="adj" fmla="val 5221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Google Shape;52;p12"/>
          <p:cNvSpPr/>
          <p:nvPr/>
        </p:nvSpPr>
        <p:spPr>
          <a:xfrm>
            <a:off x="825120" y="1529280"/>
            <a:ext cx="227088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1750" spc="-1" strike="noStrike">
                <a:solidFill>
                  <a:srgbClr val="504c49"/>
                </a:solidFill>
                <a:latin typeface="Barlow"/>
                <a:ea typeface="Barlow"/>
              </a:rPr>
              <a:t>分析家タイプ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34" name="Google Shape;53;p12"/>
          <p:cNvSpPr/>
          <p:nvPr/>
        </p:nvSpPr>
        <p:spPr>
          <a:xfrm>
            <a:off x="825120" y="1922040"/>
            <a:ext cx="749304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論理性とクリエイティブな思考が強み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5" name="Google Shape;54;p12"/>
          <p:cNvSpPr/>
          <p:nvPr/>
        </p:nvSpPr>
        <p:spPr>
          <a:xfrm>
            <a:off x="825120" y="2321640"/>
            <a:ext cx="749304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INTJ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INTP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ENTJ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ENTP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6" name="Google Shape;55;p12"/>
          <p:cNvSpPr/>
          <p:nvPr/>
        </p:nvSpPr>
        <p:spPr>
          <a:xfrm>
            <a:off x="635760" y="2983320"/>
            <a:ext cx="7871760" cy="1461240"/>
          </a:xfrm>
          <a:prstGeom prst="roundRect">
            <a:avLst>
              <a:gd name="adj" fmla="val 5221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Google Shape;56;p12"/>
          <p:cNvSpPr/>
          <p:nvPr/>
        </p:nvSpPr>
        <p:spPr>
          <a:xfrm>
            <a:off x="825120" y="3172680"/>
            <a:ext cx="227088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1750" spc="-1" strike="noStrike">
                <a:solidFill>
                  <a:srgbClr val="504c49"/>
                </a:solidFill>
                <a:latin typeface="Barlow"/>
                <a:ea typeface="Barlow"/>
              </a:rPr>
              <a:t>外交官タイプ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38" name="Google Shape;57;p12"/>
          <p:cNvSpPr/>
          <p:nvPr/>
        </p:nvSpPr>
        <p:spPr>
          <a:xfrm>
            <a:off x="825120" y="3565440"/>
            <a:ext cx="749304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豊かな感受性と優しさで仲間をまとめる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9" name="Google Shape;58;p12"/>
          <p:cNvSpPr/>
          <p:nvPr/>
        </p:nvSpPr>
        <p:spPr>
          <a:xfrm>
            <a:off x="825120" y="3965040"/>
            <a:ext cx="749304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INFJ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INFP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ENFJ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ENFP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0" name="Google Shape;59;p12"/>
          <p:cNvSpPr/>
          <p:nvPr/>
        </p:nvSpPr>
        <p:spPr>
          <a:xfrm>
            <a:off x="635760" y="4626720"/>
            <a:ext cx="7871760" cy="1461240"/>
          </a:xfrm>
          <a:prstGeom prst="roundRect">
            <a:avLst>
              <a:gd name="adj" fmla="val 5221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Google Shape;60;p12"/>
          <p:cNvSpPr/>
          <p:nvPr/>
        </p:nvSpPr>
        <p:spPr>
          <a:xfrm>
            <a:off x="825120" y="4816080"/>
            <a:ext cx="227088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1750" spc="-1" strike="noStrike">
                <a:solidFill>
                  <a:srgbClr val="504c49"/>
                </a:solidFill>
                <a:latin typeface="Barlow"/>
                <a:ea typeface="Barlow"/>
              </a:rPr>
              <a:t>番人タイプ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42" name="Google Shape;61;p12"/>
          <p:cNvSpPr/>
          <p:nvPr/>
        </p:nvSpPr>
        <p:spPr>
          <a:xfrm>
            <a:off x="825120" y="5208840"/>
            <a:ext cx="749304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真面目に仕事をこなす能力が高い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3" name="Google Shape;62;p12"/>
          <p:cNvSpPr/>
          <p:nvPr/>
        </p:nvSpPr>
        <p:spPr>
          <a:xfrm>
            <a:off x="825120" y="5608440"/>
            <a:ext cx="749304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ISTJ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ISFJ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ESTJ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ESFJ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4" name="Google Shape;63;p12"/>
          <p:cNvSpPr/>
          <p:nvPr/>
        </p:nvSpPr>
        <p:spPr>
          <a:xfrm>
            <a:off x="635760" y="6270120"/>
            <a:ext cx="7871760" cy="1461240"/>
          </a:xfrm>
          <a:prstGeom prst="roundRect">
            <a:avLst>
              <a:gd name="adj" fmla="val 5221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Google Shape;64;p12"/>
          <p:cNvSpPr/>
          <p:nvPr/>
        </p:nvSpPr>
        <p:spPr>
          <a:xfrm>
            <a:off x="825120" y="6459480"/>
            <a:ext cx="227088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1750" spc="-1" strike="noStrike">
                <a:solidFill>
                  <a:srgbClr val="504c49"/>
                </a:solidFill>
                <a:latin typeface="Barlow"/>
                <a:ea typeface="Barlow"/>
              </a:rPr>
              <a:t>探検家タイプ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46" name="Google Shape;65;p12"/>
          <p:cNvSpPr/>
          <p:nvPr/>
        </p:nvSpPr>
        <p:spPr>
          <a:xfrm>
            <a:off x="825120" y="6852240"/>
            <a:ext cx="749304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自由を愛してリスクに立ち向かう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7" name="Google Shape;66;p12"/>
          <p:cNvSpPr/>
          <p:nvPr/>
        </p:nvSpPr>
        <p:spPr>
          <a:xfrm>
            <a:off x="825120" y="7251840"/>
            <a:ext cx="749304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ISTP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ISFP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ESTP</a:t>
            </a:r>
            <a:r>
              <a:rPr b="0" lang="ja-JP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・</a:t>
            </a:r>
            <a:r>
              <a:rPr b="0" lang="en-US" sz="1400" spc="-1" strike="noStrike">
                <a:solidFill>
                  <a:srgbClr val="504c49"/>
                </a:solidFill>
                <a:latin typeface="Montserrat"/>
                <a:ea typeface="Montserrat"/>
              </a:rPr>
              <a:t>ESFP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348" name="Google Shape;67;p12" descr="preencoded.png"/>
          <p:cNvPicPr/>
          <p:nvPr/>
        </p:nvPicPr>
        <p:blipFill>
          <a:blip r:embed="rId2"/>
          <a:stretch/>
        </p:blipFill>
        <p:spPr>
          <a:xfrm>
            <a:off x="84240" y="79794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73;p13" descr="preencoded.png"/>
          <p:cNvPicPr/>
          <p:nvPr/>
        </p:nvPicPr>
        <p:blipFill>
          <a:blip r:embed="rId1"/>
          <a:stretch/>
        </p:blipFill>
        <p:spPr>
          <a:xfrm>
            <a:off x="886968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350" name="Google Shape;74;p13"/>
          <p:cNvSpPr/>
          <p:nvPr/>
        </p:nvSpPr>
        <p:spPr>
          <a:xfrm>
            <a:off x="793800" y="1251720"/>
            <a:ext cx="56703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世界で最も多いタイプ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351" name="Google Shape;75;p13"/>
          <p:cNvSpPr/>
          <p:nvPr/>
        </p:nvSpPr>
        <p:spPr>
          <a:xfrm>
            <a:off x="793800" y="2413800"/>
            <a:ext cx="3607560" cy="7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5850" spc="-1" strike="noStrike">
                <a:solidFill>
                  <a:srgbClr val="504c49"/>
                </a:solidFill>
                <a:latin typeface="Barlow"/>
                <a:ea typeface="Barlow"/>
              </a:rPr>
              <a:t>1</a:t>
            </a:r>
            <a:r>
              <a:rPr b="1" lang="ja-JP" sz="5850" spc="-1" strike="noStrike">
                <a:solidFill>
                  <a:srgbClr val="504c49"/>
                </a:solidFill>
                <a:latin typeface="Barlow"/>
                <a:ea typeface="Barlow"/>
              </a:rPr>
              <a:t>位</a:t>
            </a:r>
            <a:endParaRPr b="0" lang="en-US" sz="5850" spc="-1" strike="noStrike">
              <a:latin typeface="Arial"/>
            </a:endParaRPr>
          </a:p>
        </p:txBody>
      </p:sp>
      <p:sp>
        <p:nvSpPr>
          <p:cNvPr id="352" name="Google Shape;76;p13"/>
          <p:cNvSpPr/>
          <p:nvPr/>
        </p:nvSpPr>
        <p:spPr>
          <a:xfrm>
            <a:off x="1180080" y="34455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b="1" lang="en-US" sz="2200" spc="-1" strike="noStrike">
                <a:solidFill>
                  <a:srgbClr val="504c49"/>
                </a:solidFill>
                <a:latin typeface="Barlow"/>
                <a:ea typeface="Barlow"/>
              </a:rPr>
              <a:t>INFP-T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53" name="Google Shape;77;p13"/>
          <p:cNvSpPr/>
          <p:nvPr/>
        </p:nvSpPr>
        <p:spPr>
          <a:xfrm>
            <a:off x="793800" y="3936240"/>
            <a:ext cx="3607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慎重型の仲介者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54" name="Google Shape;78;p13"/>
          <p:cNvSpPr/>
          <p:nvPr/>
        </p:nvSpPr>
        <p:spPr>
          <a:xfrm>
            <a:off x="4741920" y="2413800"/>
            <a:ext cx="3607920" cy="7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5850" spc="-1" strike="noStrike">
                <a:solidFill>
                  <a:srgbClr val="504c49"/>
                </a:solidFill>
                <a:latin typeface="Barlow"/>
                <a:ea typeface="Barlow"/>
              </a:rPr>
              <a:t>I</a:t>
            </a:r>
            <a:endParaRPr b="0" lang="en-US" sz="5850" spc="-1" strike="noStrike">
              <a:latin typeface="Arial"/>
            </a:endParaRPr>
          </a:p>
        </p:txBody>
      </p:sp>
      <p:sp>
        <p:nvSpPr>
          <p:cNvPr id="355" name="Google Shape;79;p13"/>
          <p:cNvSpPr/>
          <p:nvPr/>
        </p:nvSpPr>
        <p:spPr>
          <a:xfrm>
            <a:off x="5128560" y="34455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内向型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56" name="Google Shape;80;p13"/>
          <p:cNvSpPr/>
          <p:nvPr/>
        </p:nvSpPr>
        <p:spPr>
          <a:xfrm>
            <a:off x="4741920" y="3936240"/>
            <a:ext cx="36079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多くの国で優勢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57" name="Google Shape;81;p13"/>
          <p:cNvSpPr/>
          <p:nvPr/>
        </p:nvSpPr>
        <p:spPr>
          <a:xfrm>
            <a:off x="2767680" y="5092920"/>
            <a:ext cx="3607920" cy="7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5850" spc="-1" strike="noStrike">
                <a:solidFill>
                  <a:srgbClr val="504c49"/>
                </a:solidFill>
                <a:latin typeface="Barlow"/>
                <a:ea typeface="Barlow"/>
              </a:rPr>
              <a:t>NF</a:t>
            </a:r>
            <a:endParaRPr b="0" lang="en-US" sz="5850" spc="-1" strike="noStrike">
              <a:latin typeface="Arial"/>
            </a:endParaRPr>
          </a:p>
        </p:txBody>
      </p:sp>
      <p:sp>
        <p:nvSpPr>
          <p:cNvPr id="358" name="Google Shape;82;p13"/>
          <p:cNvSpPr/>
          <p:nvPr/>
        </p:nvSpPr>
        <p:spPr>
          <a:xfrm>
            <a:off x="3154320" y="61246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直感・感情型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59" name="Google Shape;83;p13"/>
          <p:cNvSpPr/>
          <p:nvPr/>
        </p:nvSpPr>
        <p:spPr>
          <a:xfrm>
            <a:off x="2767680" y="6615000"/>
            <a:ext cx="36079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世界的に多い組み合わせ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360" name="Google Shape;84;p13" descr="preencoded.png"/>
          <p:cNvPicPr/>
          <p:nvPr/>
        </p:nvPicPr>
        <p:blipFill>
          <a:blip r:embed="rId2"/>
          <a:stretch/>
        </p:blipFill>
        <p:spPr>
          <a:xfrm>
            <a:off x="84240" y="79794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90;p14"/>
          <p:cNvSpPr/>
          <p:nvPr/>
        </p:nvSpPr>
        <p:spPr>
          <a:xfrm>
            <a:off x="793800" y="2336040"/>
            <a:ext cx="73702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国別の内向型・外向型の特徴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362" name="Google Shape;91;p14"/>
          <p:cNvSpPr/>
          <p:nvPr/>
        </p:nvSpPr>
        <p:spPr>
          <a:xfrm>
            <a:off x="793800" y="36115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201b18"/>
                </a:solidFill>
                <a:latin typeface="Barlow"/>
                <a:ea typeface="Barlow"/>
              </a:rPr>
              <a:t>ニカラグア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63" name="Google Shape;92;p14"/>
          <p:cNvSpPr/>
          <p:nvPr/>
        </p:nvSpPr>
        <p:spPr>
          <a:xfrm>
            <a:off x="793800" y="4192920"/>
            <a:ext cx="5784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最も外向型が多い国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64" name="Google Shape;93;p14"/>
          <p:cNvSpPr/>
          <p:nvPr/>
        </p:nvSpPr>
        <p:spPr>
          <a:xfrm>
            <a:off x="793800" y="4759920"/>
            <a:ext cx="5784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最多タイプ：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ESFJ-A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65" name="Google Shape;94;p14"/>
          <p:cNvSpPr/>
          <p:nvPr/>
        </p:nvSpPr>
        <p:spPr>
          <a:xfrm>
            <a:off x="793800" y="5326560"/>
            <a:ext cx="5784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優しく責任感の強い人が多い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66" name="Google Shape;95;p14"/>
          <p:cNvSpPr/>
          <p:nvPr/>
        </p:nvSpPr>
        <p:spPr>
          <a:xfrm>
            <a:off x="7139160" y="36115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201b18"/>
                </a:solidFill>
                <a:latin typeface="Barlow"/>
                <a:ea typeface="Barlow"/>
              </a:rPr>
              <a:t>リトアニア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67" name="Google Shape;96;p14"/>
          <p:cNvSpPr/>
          <p:nvPr/>
        </p:nvSpPr>
        <p:spPr>
          <a:xfrm>
            <a:off x="7139160" y="4192920"/>
            <a:ext cx="5784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最も内向型が多い国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68" name="Google Shape;97;p14"/>
          <p:cNvSpPr/>
          <p:nvPr/>
        </p:nvSpPr>
        <p:spPr>
          <a:xfrm>
            <a:off x="7139160" y="4759920"/>
            <a:ext cx="5784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最多タイプ：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INFP-T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69" name="Google Shape;98;p14"/>
          <p:cNvSpPr/>
          <p:nvPr/>
        </p:nvSpPr>
        <p:spPr>
          <a:xfrm>
            <a:off x="7139160" y="5326560"/>
            <a:ext cx="5784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創作活動や思索が好きな人が多い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370" name="Google Shape;99;p14" descr="preencoded.png"/>
          <p:cNvPicPr/>
          <p:nvPr/>
        </p:nvPicPr>
        <p:blipFill>
          <a:blip r:embed="rId1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105;p15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372" name="Google Shape;106;p15"/>
          <p:cNvSpPr/>
          <p:nvPr/>
        </p:nvSpPr>
        <p:spPr>
          <a:xfrm>
            <a:off x="6162480" y="531360"/>
            <a:ext cx="584532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3800" spc="-1" strike="noStrike">
                <a:solidFill>
                  <a:srgbClr val="201b18"/>
                </a:solidFill>
                <a:latin typeface="Barlow"/>
                <a:ea typeface="Barlow"/>
              </a:rPr>
              <a:t>英語圏の</a:t>
            </a:r>
            <a:r>
              <a:rPr b="1" lang="en-US" sz="3800" spc="-1" strike="noStrike">
                <a:solidFill>
                  <a:srgbClr val="201b18"/>
                </a:solidFill>
                <a:latin typeface="Barlow"/>
                <a:ea typeface="Barlow"/>
              </a:rPr>
              <a:t>MBTI</a:t>
            </a:r>
            <a:r>
              <a:rPr b="1" lang="ja-JP" sz="3800" spc="-1" strike="noStrike">
                <a:solidFill>
                  <a:srgbClr val="201b18"/>
                </a:solidFill>
                <a:latin typeface="Barlow"/>
                <a:ea typeface="Barlow"/>
              </a:rPr>
              <a:t>ランキング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373" name="Google Shape;107;p15"/>
          <p:cNvSpPr/>
          <p:nvPr/>
        </p:nvSpPr>
        <p:spPr>
          <a:xfrm>
            <a:off x="6379560" y="1424520"/>
            <a:ext cx="22680" cy="6273360"/>
          </a:xfrm>
          <a:prstGeom prst="roundRect">
            <a:avLst>
              <a:gd name="adj" fmla="val 354852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Google Shape;108;p15"/>
          <p:cNvSpPr/>
          <p:nvPr/>
        </p:nvSpPr>
        <p:spPr>
          <a:xfrm>
            <a:off x="6573960" y="1847520"/>
            <a:ext cx="578880" cy="22680"/>
          </a:xfrm>
          <a:prstGeom prst="roundRect">
            <a:avLst>
              <a:gd name="adj" fmla="val 354852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Google Shape;109;p15"/>
          <p:cNvSpPr/>
          <p:nvPr/>
        </p:nvSpPr>
        <p:spPr>
          <a:xfrm>
            <a:off x="6162120" y="1641600"/>
            <a:ext cx="434160" cy="434160"/>
          </a:xfrm>
          <a:prstGeom prst="roundRect">
            <a:avLst>
              <a:gd name="adj" fmla="val 18671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Google Shape;110;p15"/>
          <p:cNvSpPr/>
          <p:nvPr/>
        </p:nvSpPr>
        <p:spPr>
          <a:xfrm>
            <a:off x="6234480" y="1677600"/>
            <a:ext cx="2894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250" spc="-1" strike="noStrike">
                <a:solidFill>
                  <a:srgbClr val="504c49"/>
                </a:solidFill>
                <a:latin typeface="Barlow"/>
                <a:ea typeface="Barlow"/>
              </a:rPr>
              <a:t>1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377" name="Google Shape;111;p15"/>
          <p:cNvSpPr/>
          <p:nvPr/>
        </p:nvSpPr>
        <p:spPr>
          <a:xfrm>
            <a:off x="7345080" y="1617480"/>
            <a:ext cx="241380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3000"/>
              </a:lnSpc>
              <a:tabLst>
                <a:tab algn="l" pos="0"/>
              </a:tabLst>
            </a:pPr>
            <a:r>
              <a:rPr b="1" lang="ja-JP" sz="1900" spc="-1" strike="noStrike">
                <a:solidFill>
                  <a:srgbClr val="504c49"/>
                </a:solidFill>
                <a:latin typeface="Barlow"/>
                <a:ea typeface="Barlow"/>
              </a:rPr>
              <a:t>アメリカ合衆国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378" name="Google Shape;112;p15"/>
          <p:cNvSpPr/>
          <p:nvPr/>
        </p:nvSpPr>
        <p:spPr>
          <a:xfrm>
            <a:off x="7345080" y="203508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1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INFP-T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12.08%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79" name="Google Shape;113;p15"/>
          <p:cNvSpPr/>
          <p:nvPr/>
        </p:nvSpPr>
        <p:spPr>
          <a:xfrm>
            <a:off x="7345080" y="246024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2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ENFP-T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8.31%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80" name="Google Shape;114;p15"/>
          <p:cNvSpPr/>
          <p:nvPr/>
        </p:nvSpPr>
        <p:spPr>
          <a:xfrm>
            <a:off x="7345080" y="288504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3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INFJ-T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5.67%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81" name="Google Shape;115;p15"/>
          <p:cNvSpPr/>
          <p:nvPr/>
        </p:nvSpPr>
        <p:spPr>
          <a:xfrm>
            <a:off x="6573960" y="4002840"/>
            <a:ext cx="578880" cy="22680"/>
          </a:xfrm>
          <a:prstGeom prst="roundRect">
            <a:avLst>
              <a:gd name="adj" fmla="val 354852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Google Shape;116;p15"/>
          <p:cNvSpPr/>
          <p:nvPr/>
        </p:nvSpPr>
        <p:spPr>
          <a:xfrm>
            <a:off x="6162120" y="3797280"/>
            <a:ext cx="434160" cy="434160"/>
          </a:xfrm>
          <a:prstGeom prst="roundRect">
            <a:avLst>
              <a:gd name="adj" fmla="val 18671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Google Shape;117;p15"/>
          <p:cNvSpPr/>
          <p:nvPr/>
        </p:nvSpPr>
        <p:spPr>
          <a:xfrm>
            <a:off x="6234480" y="3833280"/>
            <a:ext cx="2894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250" spc="-1" strike="noStrike">
                <a:solidFill>
                  <a:srgbClr val="504c49"/>
                </a:solidFill>
                <a:latin typeface="Barlow"/>
                <a:ea typeface="Barlow"/>
              </a:rPr>
              <a:t>2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384" name="Google Shape;118;p15"/>
          <p:cNvSpPr/>
          <p:nvPr/>
        </p:nvSpPr>
        <p:spPr>
          <a:xfrm>
            <a:off x="7345080" y="3773160"/>
            <a:ext cx="241380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3000"/>
              </a:lnSpc>
              <a:tabLst>
                <a:tab algn="l" pos="0"/>
              </a:tabLst>
            </a:pPr>
            <a:r>
              <a:rPr b="1" lang="ja-JP" sz="1900" spc="-1" strike="noStrike">
                <a:solidFill>
                  <a:srgbClr val="504c49"/>
                </a:solidFill>
                <a:latin typeface="Barlow"/>
                <a:ea typeface="Barlow"/>
              </a:rPr>
              <a:t>カナダ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385" name="Google Shape;119;p15"/>
          <p:cNvSpPr/>
          <p:nvPr/>
        </p:nvSpPr>
        <p:spPr>
          <a:xfrm>
            <a:off x="7345080" y="419076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1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INFP-T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12.75%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86" name="Google Shape;120;p15"/>
          <p:cNvSpPr/>
          <p:nvPr/>
        </p:nvSpPr>
        <p:spPr>
          <a:xfrm>
            <a:off x="7345080" y="461556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2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ENFP-T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8.46%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87" name="Google Shape;121;p15"/>
          <p:cNvSpPr/>
          <p:nvPr/>
        </p:nvSpPr>
        <p:spPr>
          <a:xfrm>
            <a:off x="7345080" y="504036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3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INFJ-T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6.50%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88" name="Google Shape;122;p15"/>
          <p:cNvSpPr/>
          <p:nvPr/>
        </p:nvSpPr>
        <p:spPr>
          <a:xfrm>
            <a:off x="6573960" y="6158520"/>
            <a:ext cx="578880" cy="22680"/>
          </a:xfrm>
          <a:prstGeom prst="roundRect">
            <a:avLst>
              <a:gd name="adj" fmla="val 354852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Google Shape;123;p15"/>
          <p:cNvSpPr/>
          <p:nvPr/>
        </p:nvSpPr>
        <p:spPr>
          <a:xfrm>
            <a:off x="6162120" y="5952960"/>
            <a:ext cx="434160" cy="434160"/>
          </a:xfrm>
          <a:prstGeom prst="roundRect">
            <a:avLst>
              <a:gd name="adj" fmla="val 18671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Google Shape;124;p15"/>
          <p:cNvSpPr/>
          <p:nvPr/>
        </p:nvSpPr>
        <p:spPr>
          <a:xfrm>
            <a:off x="6234480" y="5988960"/>
            <a:ext cx="2894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250" spc="-1" strike="noStrike">
                <a:solidFill>
                  <a:srgbClr val="504c49"/>
                </a:solidFill>
                <a:latin typeface="Barlow"/>
                <a:ea typeface="Barlow"/>
              </a:rPr>
              <a:t>3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391" name="Google Shape;125;p15"/>
          <p:cNvSpPr/>
          <p:nvPr/>
        </p:nvSpPr>
        <p:spPr>
          <a:xfrm>
            <a:off x="7345080" y="5928840"/>
            <a:ext cx="241380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3000"/>
              </a:lnSpc>
              <a:tabLst>
                <a:tab algn="l" pos="0"/>
              </a:tabLst>
            </a:pPr>
            <a:r>
              <a:rPr b="1" lang="ja-JP" sz="1900" spc="-1" strike="noStrike">
                <a:solidFill>
                  <a:srgbClr val="504c49"/>
                </a:solidFill>
                <a:latin typeface="Barlow"/>
                <a:ea typeface="Barlow"/>
              </a:rPr>
              <a:t>イギリス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392" name="Google Shape;126;p15"/>
          <p:cNvSpPr/>
          <p:nvPr/>
        </p:nvSpPr>
        <p:spPr>
          <a:xfrm>
            <a:off x="7345080" y="634644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1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INFP-T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13.57%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93" name="Google Shape;127;p15"/>
          <p:cNvSpPr/>
          <p:nvPr/>
        </p:nvSpPr>
        <p:spPr>
          <a:xfrm>
            <a:off x="7345080" y="677124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2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ENFP-T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9.43%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94" name="Google Shape;128;p15"/>
          <p:cNvSpPr/>
          <p:nvPr/>
        </p:nvSpPr>
        <p:spPr>
          <a:xfrm>
            <a:off x="7345080" y="7196040"/>
            <a:ext cx="55702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3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INFJ-T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6.53%</a:t>
            </a:r>
            <a:r>
              <a:rPr b="0" lang="ja-JP" sz="150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500" spc="-1" strike="noStrike">
              <a:latin typeface="Arial"/>
            </a:endParaRPr>
          </a:p>
        </p:txBody>
      </p:sp>
      <p:pic>
        <p:nvPicPr>
          <p:cNvPr id="395" name="Google Shape;129;p15" descr="preencoded.png"/>
          <p:cNvPicPr/>
          <p:nvPr/>
        </p:nvPicPr>
        <p:blipFill>
          <a:blip r:embed="rId2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135;p16"/>
          <p:cNvSpPr/>
          <p:nvPr/>
        </p:nvSpPr>
        <p:spPr>
          <a:xfrm>
            <a:off x="793800" y="1836720"/>
            <a:ext cx="75376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アジア圏の</a:t>
            </a:r>
            <a:r>
              <a:rPr b="1" lang="en-US" sz="4450" spc="-1" strike="noStrike">
                <a:solidFill>
                  <a:srgbClr val="201b18"/>
                </a:solidFill>
                <a:latin typeface="Barlow"/>
                <a:ea typeface="Barlow"/>
              </a:rPr>
              <a:t>MBTI</a:t>
            </a: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ランキング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397" name="Google Shape;136;p16"/>
          <p:cNvSpPr/>
          <p:nvPr/>
        </p:nvSpPr>
        <p:spPr>
          <a:xfrm>
            <a:off x="1982520" y="32108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中国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98" name="Google Shape;137;p16"/>
          <p:cNvSpPr/>
          <p:nvPr/>
        </p:nvSpPr>
        <p:spPr>
          <a:xfrm>
            <a:off x="793800" y="3701520"/>
            <a:ext cx="40233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1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INFP-T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8.22%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99" name="Google Shape;138;p16"/>
          <p:cNvSpPr/>
          <p:nvPr/>
        </p:nvSpPr>
        <p:spPr>
          <a:xfrm>
            <a:off x="793800" y="4200480"/>
            <a:ext cx="40233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2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ESFJ-A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6.01%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00" name="Google Shape;139;p16" descr="preencoded.png"/>
          <p:cNvPicPr/>
          <p:nvPr/>
        </p:nvPicPr>
        <p:blipFill>
          <a:blip r:embed="rId1"/>
          <a:stretch/>
        </p:blipFill>
        <p:spPr>
          <a:xfrm>
            <a:off x="5157720" y="2998800"/>
            <a:ext cx="3393720" cy="3393720"/>
          </a:xfrm>
          <a:prstGeom prst="rect">
            <a:avLst/>
          </a:prstGeom>
          <a:ln w="0">
            <a:noFill/>
          </a:ln>
        </p:spPr>
      </p:pic>
      <p:sp>
        <p:nvSpPr>
          <p:cNvPr id="401" name="Google Shape;140;p16"/>
          <p:cNvSpPr/>
          <p:nvPr/>
        </p:nvSpPr>
        <p:spPr>
          <a:xfrm>
            <a:off x="5416200" y="3257280"/>
            <a:ext cx="566640" cy="566640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Google Shape;141;p16"/>
          <p:cNvSpPr/>
          <p:nvPr/>
        </p:nvSpPr>
        <p:spPr>
          <a:xfrm>
            <a:off x="5572080" y="3381480"/>
            <a:ext cx="25488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504c49"/>
                </a:solidFill>
                <a:latin typeface="Barlow"/>
                <a:ea typeface="Barlow"/>
              </a:rPr>
              <a:t>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3" name="Google Shape;142;p16"/>
          <p:cNvSpPr/>
          <p:nvPr/>
        </p:nvSpPr>
        <p:spPr>
          <a:xfrm>
            <a:off x="8892000" y="32108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韓国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04" name="Google Shape;143;p16"/>
          <p:cNvSpPr/>
          <p:nvPr/>
        </p:nvSpPr>
        <p:spPr>
          <a:xfrm>
            <a:off x="8892000" y="3701520"/>
            <a:ext cx="4023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1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INFP-T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10.61%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405" name="Google Shape;144;p16"/>
          <p:cNvSpPr/>
          <p:nvPr/>
        </p:nvSpPr>
        <p:spPr>
          <a:xfrm>
            <a:off x="8892000" y="4200480"/>
            <a:ext cx="4023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2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位：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ENFP-T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（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8.05%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）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06" name="Google Shape;145;p16" descr="preencoded.png"/>
          <p:cNvPicPr/>
          <p:nvPr/>
        </p:nvPicPr>
        <p:blipFill>
          <a:blip r:embed="rId2"/>
          <a:stretch/>
        </p:blipFill>
        <p:spPr>
          <a:xfrm>
            <a:off x="5157720" y="2998800"/>
            <a:ext cx="3393720" cy="3393720"/>
          </a:xfrm>
          <a:prstGeom prst="rect">
            <a:avLst/>
          </a:prstGeom>
          <a:ln w="0">
            <a:noFill/>
          </a:ln>
        </p:spPr>
      </p:pic>
      <p:sp>
        <p:nvSpPr>
          <p:cNvPr id="407" name="Google Shape;146;p16"/>
          <p:cNvSpPr/>
          <p:nvPr/>
        </p:nvSpPr>
        <p:spPr>
          <a:xfrm>
            <a:off x="7726320" y="3257280"/>
            <a:ext cx="566640" cy="566640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Google Shape;147;p16"/>
          <p:cNvSpPr/>
          <p:nvPr/>
        </p:nvSpPr>
        <p:spPr>
          <a:xfrm>
            <a:off x="7882200" y="3381480"/>
            <a:ext cx="25488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504c49"/>
                </a:solidFill>
                <a:latin typeface="Barlow"/>
                <a:ea typeface="Barlow"/>
              </a:rPr>
              <a:t>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9" name="Google Shape;148;p16"/>
          <p:cNvSpPr/>
          <p:nvPr/>
        </p:nvSpPr>
        <p:spPr>
          <a:xfrm>
            <a:off x="8892000" y="53276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共通点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10" name="Google Shape;149;p16"/>
          <p:cNvSpPr/>
          <p:nvPr/>
        </p:nvSpPr>
        <p:spPr>
          <a:xfrm>
            <a:off x="8892000" y="5817960"/>
            <a:ext cx="4023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最下位：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ENTJ-T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11" name="Google Shape;150;p16" descr="preencoded.png"/>
          <p:cNvPicPr/>
          <p:nvPr/>
        </p:nvPicPr>
        <p:blipFill>
          <a:blip r:embed="rId3"/>
          <a:stretch/>
        </p:blipFill>
        <p:spPr>
          <a:xfrm>
            <a:off x="5157720" y="2998800"/>
            <a:ext cx="3393720" cy="3393720"/>
          </a:xfrm>
          <a:prstGeom prst="rect">
            <a:avLst/>
          </a:prstGeom>
          <a:ln w="0">
            <a:noFill/>
          </a:ln>
        </p:spPr>
      </p:pic>
      <p:sp>
        <p:nvSpPr>
          <p:cNvPr id="412" name="Google Shape;151;p16"/>
          <p:cNvSpPr/>
          <p:nvPr/>
        </p:nvSpPr>
        <p:spPr>
          <a:xfrm>
            <a:off x="7726320" y="5567400"/>
            <a:ext cx="566640" cy="566640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Google Shape;152;p16"/>
          <p:cNvSpPr/>
          <p:nvPr/>
        </p:nvSpPr>
        <p:spPr>
          <a:xfrm>
            <a:off x="7882200" y="5691600"/>
            <a:ext cx="25488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504c49"/>
                </a:solidFill>
                <a:latin typeface="Barlow"/>
                <a:ea typeface="Barlow"/>
              </a:rPr>
              <a:t>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4" name="Google Shape;153;p16"/>
          <p:cNvSpPr/>
          <p:nvPr/>
        </p:nvSpPr>
        <p:spPr>
          <a:xfrm>
            <a:off x="1982520" y="53276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特徴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15" name="Google Shape;154;p16"/>
          <p:cNvSpPr/>
          <p:nvPr/>
        </p:nvSpPr>
        <p:spPr>
          <a:xfrm>
            <a:off x="793800" y="5817960"/>
            <a:ext cx="40233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SF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型が上位に多い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16" name="Google Shape;155;p16" descr="preencoded.png"/>
          <p:cNvPicPr/>
          <p:nvPr/>
        </p:nvPicPr>
        <p:blipFill>
          <a:blip r:embed="rId4"/>
          <a:stretch/>
        </p:blipFill>
        <p:spPr>
          <a:xfrm>
            <a:off x="5157720" y="2998800"/>
            <a:ext cx="3393720" cy="3393720"/>
          </a:xfrm>
          <a:prstGeom prst="rect">
            <a:avLst/>
          </a:prstGeom>
          <a:ln w="0">
            <a:noFill/>
          </a:ln>
        </p:spPr>
      </p:pic>
      <p:sp>
        <p:nvSpPr>
          <p:cNvPr id="417" name="Google Shape;156;p16"/>
          <p:cNvSpPr/>
          <p:nvPr/>
        </p:nvSpPr>
        <p:spPr>
          <a:xfrm>
            <a:off x="5416200" y="5567400"/>
            <a:ext cx="566640" cy="566640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Google Shape;157;p16"/>
          <p:cNvSpPr/>
          <p:nvPr/>
        </p:nvSpPr>
        <p:spPr>
          <a:xfrm>
            <a:off x="5572080" y="5691600"/>
            <a:ext cx="25488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504c49"/>
                </a:solidFill>
                <a:latin typeface="Barlow"/>
                <a:ea typeface="Barlow"/>
              </a:rPr>
              <a:t>4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19" name="Google Shape;158;p16" descr="preencoded.png"/>
          <p:cNvPicPr/>
          <p:nvPr/>
        </p:nvPicPr>
        <p:blipFill>
          <a:blip r:embed="rId5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164;p17"/>
          <p:cNvSpPr/>
          <p:nvPr/>
        </p:nvSpPr>
        <p:spPr>
          <a:xfrm>
            <a:off x="793800" y="1459800"/>
            <a:ext cx="62362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世界で最も少ないタイプ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421" name="Google Shape;165;p17"/>
          <p:cNvSpPr/>
          <p:nvPr/>
        </p:nvSpPr>
        <p:spPr>
          <a:xfrm>
            <a:off x="793800" y="2622240"/>
            <a:ext cx="2019960" cy="1306440"/>
          </a:xfrm>
          <a:prstGeom prst="roundRect">
            <a:avLst>
              <a:gd name="adj" fmla="val 7289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Google Shape;166;p17"/>
          <p:cNvSpPr/>
          <p:nvPr/>
        </p:nvSpPr>
        <p:spPr>
          <a:xfrm>
            <a:off x="1644480" y="3076200"/>
            <a:ext cx="31860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504c49"/>
                </a:solidFill>
                <a:latin typeface="Barlow"/>
                <a:ea typeface="Barlow"/>
              </a:rPr>
              <a:t>1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423" name="Google Shape;167;p17"/>
          <p:cNvSpPr/>
          <p:nvPr/>
        </p:nvSpPr>
        <p:spPr>
          <a:xfrm>
            <a:off x="3040920" y="2849040"/>
            <a:ext cx="28310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英語圏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24" name="Google Shape;168;p17"/>
          <p:cNvSpPr/>
          <p:nvPr/>
        </p:nvSpPr>
        <p:spPr>
          <a:xfrm>
            <a:off x="3040920" y="3339360"/>
            <a:ext cx="28310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ESTP-T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（慎重型の起業家）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425" name="Google Shape;169;p17"/>
          <p:cNvSpPr/>
          <p:nvPr/>
        </p:nvSpPr>
        <p:spPr>
          <a:xfrm>
            <a:off x="2927520" y="3913920"/>
            <a:ext cx="9874800" cy="14760"/>
          </a:xfrm>
          <a:prstGeom prst="roundRect">
            <a:avLst>
              <a:gd name="adj" fmla="val 62511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Google Shape;170;p17"/>
          <p:cNvSpPr/>
          <p:nvPr/>
        </p:nvSpPr>
        <p:spPr>
          <a:xfrm>
            <a:off x="793800" y="4042440"/>
            <a:ext cx="4040280" cy="1306440"/>
          </a:xfrm>
          <a:prstGeom prst="roundRect">
            <a:avLst>
              <a:gd name="adj" fmla="val 7289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Google Shape;171;p17"/>
          <p:cNvSpPr/>
          <p:nvPr/>
        </p:nvSpPr>
        <p:spPr>
          <a:xfrm>
            <a:off x="2654640" y="4496760"/>
            <a:ext cx="31860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504c49"/>
                </a:solidFill>
                <a:latin typeface="Barlow"/>
                <a:ea typeface="Barlow"/>
              </a:rPr>
              <a:t>2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428" name="Google Shape;172;p17"/>
          <p:cNvSpPr/>
          <p:nvPr/>
        </p:nvSpPr>
        <p:spPr>
          <a:xfrm>
            <a:off x="5061240" y="4269240"/>
            <a:ext cx="28267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アジア圏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29" name="Google Shape;173;p17"/>
          <p:cNvSpPr/>
          <p:nvPr/>
        </p:nvSpPr>
        <p:spPr>
          <a:xfrm>
            <a:off x="5061240" y="4759920"/>
            <a:ext cx="2826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ENTJ-T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（慎重型の指揮官）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430" name="Google Shape;174;p17"/>
          <p:cNvSpPr/>
          <p:nvPr/>
        </p:nvSpPr>
        <p:spPr>
          <a:xfrm>
            <a:off x="4947840" y="5334120"/>
            <a:ext cx="7854480" cy="14760"/>
          </a:xfrm>
          <a:prstGeom prst="roundRect">
            <a:avLst>
              <a:gd name="adj" fmla="val 62511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Google Shape;175;p17"/>
          <p:cNvSpPr/>
          <p:nvPr/>
        </p:nvSpPr>
        <p:spPr>
          <a:xfrm>
            <a:off x="793800" y="5463000"/>
            <a:ext cx="6060600" cy="1306440"/>
          </a:xfrm>
          <a:prstGeom prst="roundRect">
            <a:avLst>
              <a:gd name="adj" fmla="val 7289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Google Shape;176;p17"/>
          <p:cNvSpPr/>
          <p:nvPr/>
        </p:nvSpPr>
        <p:spPr>
          <a:xfrm>
            <a:off x="3664800" y="5916960"/>
            <a:ext cx="31860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504c49"/>
                </a:solidFill>
                <a:latin typeface="Barlow"/>
                <a:ea typeface="Barlow"/>
              </a:rPr>
              <a:t>3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433" name="Google Shape;177;p17"/>
          <p:cNvSpPr/>
          <p:nvPr/>
        </p:nvSpPr>
        <p:spPr>
          <a:xfrm>
            <a:off x="7081560" y="568980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共通点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34" name="Google Shape;178;p17"/>
          <p:cNvSpPr/>
          <p:nvPr/>
        </p:nvSpPr>
        <p:spPr>
          <a:xfrm>
            <a:off x="7081560" y="6180120"/>
            <a:ext cx="47444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カリスマ性があり、リスクに立ち向かうタイプ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35" name="Google Shape;179;p17" descr="preencoded.png"/>
          <p:cNvPicPr/>
          <p:nvPr/>
        </p:nvPicPr>
        <p:blipFill>
          <a:blip r:embed="rId1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185;p18"/>
          <p:cNvSpPr/>
          <p:nvPr/>
        </p:nvSpPr>
        <p:spPr>
          <a:xfrm>
            <a:off x="610920" y="480240"/>
            <a:ext cx="4364640" cy="5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en-US" sz="3400" spc="-1" strike="noStrike">
                <a:solidFill>
                  <a:srgbClr val="201b18"/>
                </a:solidFill>
                <a:latin typeface="Barlow"/>
                <a:ea typeface="Barlow"/>
              </a:rPr>
              <a:t>MBTI</a:t>
            </a:r>
            <a:r>
              <a:rPr b="1" lang="ja-JP" sz="3400" spc="-1" strike="noStrike">
                <a:solidFill>
                  <a:srgbClr val="201b18"/>
                </a:solidFill>
                <a:latin typeface="Barlow"/>
                <a:ea typeface="Barlow"/>
              </a:rPr>
              <a:t>タイプの地域差</a:t>
            </a:r>
            <a:endParaRPr b="0" lang="en-US" sz="3400" spc="-1" strike="noStrike">
              <a:latin typeface="Arial"/>
            </a:endParaRPr>
          </a:p>
        </p:txBody>
      </p:sp>
      <p:pic>
        <p:nvPicPr>
          <p:cNvPr id="437" name="Google Shape;186;p18" descr="preencoded.png"/>
          <p:cNvPicPr/>
          <p:nvPr/>
        </p:nvPicPr>
        <p:blipFill>
          <a:blip r:embed="rId1"/>
          <a:stretch/>
        </p:blipFill>
        <p:spPr>
          <a:xfrm>
            <a:off x="610920" y="1374840"/>
            <a:ext cx="12304800" cy="6366600"/>
          </a:xfrm>
          <a:prstGeom prst="rect">
            <a:avLst/>
          </a:prstGeom>
          <a:ln w="0">
            <a:noFill/>
          </a:ln>
        </p:spPr>
      </p:pic>
      <p:sp>
        <p:nvSpPr>
          <p:cNvPr id="438" name="Google Shape;187;p18"/>
          <p:cNvSpPr/>
          <p:nvPr/>
        </p:nvSpPr>
        <p:spPr>
          <a:xfrm>
            <a:off x="5783400" y="7741440"/>
            <a:ext cx="174240" cy="174240"/>
          </a:xfrm>
          <a:prstGeom prst="roundRect">
            <a:avLst>
              <a:gd name="adj" fmla="val 10477"/>
            </a:avLst>
          </a:prstGeom>
          <a:solidFill>
            <a:srgbClr val="3b23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Google Shape;188;p18"/>
          <p:cNvSpPr/>
          <p:nvPr/>
        </p:nvSpPr>
        <p:spPr>
          <a:xfrm>
            <a:off x="6018840" y="7741440"/>
            <a:ext cx="668160" cy="17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ja-JP" sz="1350" spc="-1" strike="noStrike">
                <a:solidFill>
                  <a:srgbClr val="504c49"/>
                </a:solidFill>
                <a:latin typeface="Montserrat"/>
                <a:ea typeface="Montserrat"/>
              </a:rPr>
              <a:t>内向型</a:t>
            </a:r>
            <a:r>
              <a:rPr b="0" lang="en-US" sz="1350" spc="-1" strike="noStrike">
                <a:solidFill>
                  <a:srgbClr val="504c49"/>
                </a:solidFill>
                <a:latin typeface="Montserrat"/>
                <a:ea typeface="Montserrat"/>
              </a:rPr>
              <a:t>%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440" name="Google Shape;189;p18"/>
          <p:cNvSpPr/>
          <p:nvPr/>
        </p:nvSpPr>
        <p:spPr>
          <a:xfrm>
            <a:off x="6839640" y="7741440"/>
            <a:ext cx="174240" cy="174240"/>
          </a:xfrm>
          <a:prstGeom prst="roundRect">
            <a:avLst>
              <a:gd name="adj" fmla="val 10477"/>
            </a:avLst>
          </a:prstGeom>
          <a:solidFill>
            <a:srgbClr val="8b53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Google Shape;190;p18"/>
          <p:cNvSpPr/>
          <p:nvPr/>
        </p:nvSpPr>
        <p:spPr>
          <a:xfrm>
            <a:off x="7075080" y="7741440"/>
            <a:ext cx="668160" cy="17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ja-JP" sz="1350" spc="-1" strike="noStrike">
                <a:solidFill>
                  <a:srgbClr val="504c49"/>
                </a:solidFill>
                <a:latin typeface="Montserrat"/>
                <a:ea typeface="Montserrat"/>
              </a:rPr>
              <a:t>外向型</a:t>
            </a:r>
            <a:r>
              <a:rPr b="0" lang="en-US" sz="1350" spc="-1" strike="noStrike">
                <a:solidFill>
                  <a:srgbClr val="504c49"/>
                </a:solidFill>
                <a:latin typeface="Montserrat"/>
                <a:ea typeface="Montserrat"/>
              </a:rPr>
              <a:t>%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442" name="Google Shape;191;p18"/>
          <p:cNvSpPr/>
          <p:nvPr/>
        </p:nvSpPr>
        <p:spPr>
          <a:xfrm>
            <a:off x="610920" y="8461800"/>
            <a:ext cx="12304800" cy="27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59000"/>
              </a:lnSpc>
              <a:tabLst>
                <a:tab algn="l" pos="0"/>
              </a:tabLst>
            </a:pPr>
            <a:r>
              <a:rPr b="0" lang="ja-JP" sz="1350" spc="-1" strike="noStrike">
                <a:solidFill>
                  <a:srgbClr val="504c49"/>
                </a:solidFill>
                <a:latin typeface="Montserrat"/>
                <a:ea typeface="Montserrat"/>
              </a:rPr>
              <a:t>地理的に近くても性格には違いが出るケースもあります。国によって傾向は大きく異なります。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443" name="Google Shape;192;p18" descr="preencoded.png"/>
          <p:cNvPicPr/>
          <p:nvPr/>
        </p:nvPicPr>
        <p:blipFill>
          <a:blip r:embed="rId2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LibreOffice/7.1.8.1$MacOSX_X86_64 LibreOffice_project/e1f30c802c3269a1d052614453f260e49458c82c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ja-JP</dc:language>
  <cp:lastModifiedBy/>
  <dcterms:modified xsi:type="dcterms:W3CDTF">2025-04-28T10:48:05Z</dcterms:modified>
  <cp:revision>1</cp:revision>
  <dc:subject/>
  <dc:title/>
</cp:coreProperties>
</file>