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Barl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Barlow-italic.fntdata"/><Relationship Id="rId6" Type="http://schemas.openxmlformats.org/officeDocument/2006/relationships/slide" Target="slides/slide2.xml"/><Relationship Id="rId18" Type="http://schemas.openxmlformats.org/officeDocument/2006/relationships/font" Target="fonts/Barl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0.png"/><Relationship Id="rId11" Type="http://schemas.openxmlformats.org/officeDocument/2006/relationships/image" Target="../media/image23.png"/><Relationship Id="rId10" Type="http://schemas.openxmlformats.org/officeDocument/2006/relationships/image" Target="../media/image15.png"/><Relationship Id="rId9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13.png"/><Relationship Id="rId7" Type="http://schemas.openxmlformats.org/officeDocument/2006/relationships/image" Target="../media/image29.png"/><Relationship Id="rId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6280190" y="2872978"/>
            <a:ext cx="6635829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丁寧に急かす催促メールのテクニック</a:t>
            </a:r>
            <a:endParaRPr b="0" i="0" sz="4450" u="none" cap="none" strike="noStrike"/>
          </a:p>
        </p:txBody>
      </p:sp>
      <p:sp>
        <p:nvSpPr>
          <p:cNvPr id="42" name="Google Shape;42;p11"/>
          <p:cNvSpPr/>
          <p:nvPr/>
        </p:nvSpPr>
        <p:spPr>
          <a:xfrm>
            <a:off x="6280190" y="4630698"/>
            <a:ext cx="6635829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ビジネスシーンで相手を不快にさせず効果的に催促するメール技術をご紹介します。</a:t>
            </a:r>
            <a:endParaRPr b="0" i="0" sz="1750" u="none" cap="none" strike="noStrike"/>
          </a:p>
        </p:txBody>
      </p:sp>
      <p:pic>
        <p:nvPicPr>
          <p:cNvPr descr="preencoded.png" id="43" name="Google Shape;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9" name="Google Shape;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97692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/>
          <p:nvPr/>
        </p:nvSpPr>
        <p:spPr>
          <a:xfrm>
            <a:off x="793790" y="3786068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催促メールの基本構造</a:t>
            </a:r>
            <a:endParaRPr b="0" i="0" sz="4450" u="none" cap="none" strike="noStrike"/>
          </a:p>
        </p:txBody>
      </p:sp>
      <p:sp>
        <p:nvSpPr>
          <p:cNvPr id="51" name="Google Shape;51;p12"/>
          <p:cNvSpPr/>
          <p:nvPr/>
        </p:nvSpPr>
        <p:spPr>
          <a:xfrm>
            <a:off x="793790" y="5090160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2"/>
          <p:cNvSpPr/>
          <p:nvPr/>
        </p:nvSpPr>
        <p:spPr>
          <a:xfrm>
            <a:off x="1530906" y="509016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明確な件名</a:t>
            </a:r>
            <a:endParaRPr b="0" i="0" sz="2200" u="none" cap="none" strike="noStrike"/>
          </a:p>
        </p:txBody>
      </p:sp>
      <p:sp>
        <p:nvSpPr>
          <p:cNvPr id="53" name="Google Shape;53;p12"/>
          <p:cNvSpPr/>
          <p:nvPr/>
        </p:nvSpPr>
        <p:spPr>
          <a:xfrm>
            <a:off x="1530906" y="5580578"/>
            <a:ext cx="567094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「【ご確認】4月15日納品予定の商品について」</a:t>
            </a:r>
            <a:endParaRPr b="0" i="0" sz="1750" u="none" cap="none" strike="noStrike"/>
          </a:p>
        </p:txBody>
      </p:sp>
      <p:sp>
        <p:nvSpPr>
          <p:cNvPr id="54" name="Google Shape;54;p12"/>
          <p:cNvSpPr/>
          <p:nvPr/>
        </p:nvSpPr>
        <p:spPr>
          <a:xfrm>
            <a:off x="7428667" y="5090160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2"/>
          <p:cNvSpPr/>
          <p:nvPr/>
        </p:nvSpPr>
        <p:spPr>
          <a:xfrm>
            <a:off x="8165783" y="5090160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丁寧な挨拶</a:t>
            </a:r>
            <a:endParaRPr b="0" i="0" sz="2200" u="none" cap="none" strike="noStrike"/>
          </a:p>
        </p:txBody>
      </p:sp>
      <p:sp>
        <p:nvSpPr>
          <p:cNvPr id="56" name="Google Shape;56;p12"/>
          <p:cNvSpPr/>
          <p:nvPr/>
        </p:nvSpPr>
        <p:spPr>
          <a:xfrm>
            <a:off x="8165783" y="5580578"/>
            <a:ext cx="567094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「いつもお世話になっております」</a:t>
            </a:r>
            <a:endParaRPr b="0" i="0" sz="1750" u="none" cap="none" strike="noStrike"/>
          </a:p>
        </p:txBody>
      </p:sp>
      <p:sp>
        <p:nvSpPr>
          <p:cNvPr id="57" name="Google Shape;57;p12"/>
          <p:cNvSpPr/>
          <p:nvPr/>
        </p:nvSpPr>
        <p:spPr>
          <a:xfrm>
            <a:off x="793790" y="6425446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1530906" y="642544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クッション言葉</a:t>
            </a:r>
            <a:endParaRPr b="0" i="0" sz="2200" u="none" cap="none" strike="noStrike"/>
          </a:p>
        </p:txBody>
      </p:sp>
      <p:sp>
        <p:nvSpPr>
          <p:cNvPr id="59" name="Google Shape;59;p12"/>
          <p:cNvSpPr/>
          <p:nvPr/>
        </p:nvSpPr>
        <p:spPr>
          <a:xfrm>
            <a:off x="1530906" y="6915864"/>
            <a:ext cx="567094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「行き違いでしたら申し訳ございません」</a:t>
            </a:r>
            <a:endParaRPr b="0" i="0" sz="1750" u="none" cap="none" strike="noStrike"/>
          </a:p>
        </p:txBody>
      </p:sp>
      <p:sp>
        <p:nvSpPr>
          <p:cNvPr id="60" name="Google Shape;60;p12"/>
          <p:cNvSpPr/>
          <p:nvPr/>
        </p:nvSpPr>
        <p:spPr>
          <a:xfrm>
            <a:off x="7428667" y="6425446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8165783" y="642544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具体的な本題</a:t>
            </a:r>
            <a:endParaRPr b="0" i="0" sz="2200" u="none" cap="none" strike="noStrike"/>
          </a:p>
        </p:txBody>
      </p:sp>
      <p:sp>
        <p:nvSpPr>
          <p:cNvPr id="62" name="Google Shape;62;p12"/>
          <p:cNvSpPr/>
          <p:nvPr/>
        </p:nvSpPr>
        <p:spPr>
          <a:xfrm>
            <a:off x="8165783" y="6915864"/>
            <a:ext cx="567094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依頼内容と日時を明確に</a:t>
            </a:r>
            <a:endParaRPr b="0" i="0" sz="1750" u="none" cap="none" strike="noStrike"/>
          </a:p>
        </p:txBody>
      </p:sp>
      <p:pic>
        <p:nvPicPr>
          <p:cNvPr descr="preencoded.png" id="63" name="Google Shape;6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9" name="Google Shape;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6280190" y="1973223"/>
            <a:ext cx="6236732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クッション言葉の活用法</a:t>
            </a:r>
            <a:endParaRPr b="0" i="0" sz="4450" u="none" cap="none" strike="noStrike"/>
          </a:p>
        </p:txBody>
      </p:sp>
      <p:sp>
        <p:nvSpPr>
          <p:cNvPr id="71" name="Google Shape;71;p13"/>
          <p:cNvSpPr/>
          <p:nvPr/>
        </p:nvSpPr>
        <p:spPr>
          <a:xfrm>
            <a:off x="6280190" y="3022163"/>
            <a:ext cx="3204567" cy="1685092"/>
          </a:xfrm>
          <a:prstGeom prst="roundRect">
            <a:avLst>
              <a:gd fmla="val 5654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6514624" y="3256598"/>
            <a:ext cx="273569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和らげる効果</a:t>
            </a:r>
            <a:endParaRPr b="0" i="0" sz="2200" u="none" cap="none" strike="noStrike"/>
          </a:p>
        </p:txBody>
      </p:sp>
      <p:sp>
        <p:nvSpPr>
          <p:cNvPr id="73" name="Google Shape;73;p13"/>
          <p:cNvSpPr/>
          <p:nvPr/>
        </p:nvSpPr>
        <p:spPr>
          <a:xfrm>
            <a:off x="6514624" y="3747016"/>
            <a:ext cx="27356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直接的な表現を柔らかく</a:t>
            </a:r>
            <a:endParaRPr b="0" i="0" sz="1750" u="none" cap="none" strike="noStrike"/>
          </a:p>
        </p:txBody>
      </p:sp>
      <p:sp>
        <p:nvSpPr>
          <p:cNvPr id="74" name="Google Shape;74;p13"/>
          <p:cNvSpPr/>
          <p:nvPr/>
        </p:nvSpPr>
        <p:spPr>
          <a:xfrm>
            <a:off x="9711571" y="3022163"/>
            <a:ext cx="3204567" cy="1685092"/>
          </a:xfrm>
          <a:prstGeom prst="roundRect">
            <a:avLst>
              <a:gd fmla="val 5654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9946005" y="3256598"/>
            <a:ext cx="273569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おすすめフレーズ</a:t>
            </a:r>
            <a:endParaRPr b="0" i="0" sz="2200" u="none" cap="none" strike="noStrike"/>
          </a:p>
        </p:txBody>
      </p:sp>
      <p:sp>
        <p:nvSpPr>
          <p:cNvPr id="76" name="Google Shape;76;p13"/>
          <p:cNvSpPr/>
          <p:nvPr/>
        </p:nvSpPr>
        <p:spPr>
          <a:xfrm>
            <a:off x="9946005" y="3747016"/>
            <a:ext cx="2735699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「ご多忙のところ恐縮ですが」</a:t>
            </a:r>
            <a:endParaRPr b="0" i="0" sz="1750" u="none" cap="none" strike="noStrike"/>
          </a:p>
        </p:txBody>
      </p:sp>
      <p:sp>
        <p:nvSpPr>
          <p:cNvPr id="77" name="Google Shape;77;p13"/>
          <p:cNvSpPr/>
          <p:nvPr/>
        </p:nvSpPr>
        <p:spPr>
          <a:xfrm>
            <a:off x="6280190" y="4934069"/>
            <a:ext cx="6635829" cy="1322189"/>
          </a:xfrm>
          <a:prstGeom prst="roundRect">
            <a:avLst>
              <a:gd fmla="val 7205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6514624" y="516850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配慮を示す</a:t>
            </a:r>
            <a:endParaRPr b="0" i="0" sz="2200" u="none" cap="none" strike="noStrike"/>
          </a:p>
        </p:txBody>
      </p:sp>
      <p:sp>
        <p:nvSpPr>
          <p:cNvPr id="79" name="Google Shape;79;p13"/>
          <p:cNvSpPr/>
          <p:nvPr/>
        </p:nvSpPr>
        <p:spPr>
          <a:xfrm>
            <a:off x="6514624" y="5658922"/>
            <a:ext cx="616696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「念のためご確認させていただきました」</a:t>
            </a:r>
            <a:endParaRPr b="0" i="0" sz="1750" u="none" cap="none" strike="noStrike"/>
          </a:p>
        </p:txBody>
      </p:sp>
      <p:pic>
        <p:nvPicPr>
          <p:cNvPr descr="preencoded.png" id="80" name="Google Shape;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793790" y="2523053"/>
            <a:ext cx="680370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相手の立場を考慮した表現</a:t>
            </a:r>
            <a:endParaRPr b="0" i="0" sz="4450" u="none" cap="none" strike="noStrike"/>
          </a:p>
        </p:txBody>
      </p:sp>
      <p:sp>
        <p:nvSpPr>
          <p:cNvPr id="87" name="Google Shape;87;p14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避けるべき表現</a:t>
            </a:r>
            <a:endParaRPr b="0" i="0" sz="2200" u="none" cap="none" strike="noStrike"/>
          </a:p>
        </p:txBody>
      </p:sp>
      <p:sp>
        <p:nvSpPr>
          <p:cNvPr id="88" name="Google Shape;88;p14"/>
          <p:cNvSpPr/>
          <p:nvPr/>
        </p:nvSpPr>
        <p:spPr>
          <a:xfrm>
            <a:off x="793790" y="4379952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早く回答してください</a:t>
            </a:r>
            <a:endParaRPr b="0" i="0" sz="1750" u="none" cap="none" strike="noStrike"/>
          </a:p>
        </p:txBody>
      </p:sp>
      <p:sp>
        <p:nvSpPr>
          <p:cNvPr id="89" name="Google Shape;89;p14"/>
          <p:cNvSpPr/>
          <p:nvPr/>
        </p:nvSpPr>
        <p:spPr>
          <a:xfrm>
            <a:off x="793790" y="4822150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至急お送りください</a:t>
            </a:r>
            <a:endParaRPr b="0" i="0" sz="1750" u="none" cap="none" strike="noStrike"/>
          </a:p>
        </p:txBody>
      </p:sp>
      <p:sp>
        <p:nvSpPr>
          <p:cNvPr id="90" name="Google Shape;90;p14"/>
          <p:cNvSpPr/>
          <p:nvPr/>
        </p:nvSpPr>
        <p:spPr>
          <a:xfrm>
            <a:off x="793790" y="5264348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どうなっていますか？</a:t>
            </a:r>
            <a:endParaRPr b="0" i="0" sz="1750" u="none" cap="none" strike="noStrike"/>
          </a:p>
        </p:txBody>
      </p:sp>
      <p:sp>
        <p:nvSpPr>
          <p:cNvPr id="91" name="Google Shape;91;p14"/>
          <p:cNvSpPr/>
          <p:nvPr/>
        </p:nvSpPr>
        <p:spPr>
          <a:xfrm>
            <a:off x="7139226" y="379880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推奨される表現</a:t>
            </a:r>
            <a:endParaRPr b="0" i="0" sz="2200" u="none" cap="none" strike="noStrike"/>
          </a:p>
        </p:txBody>
      </p:sp>
      <p:sp>
        <p:nvSpPr>
          <p:cNvPr id="92" name="Google Shape;92;p14"/>
          <p:cNvSpPr/>
          <p:nvPr/>
        </p:nvSpPr>
        <p:spPr>
          <a:xfrm>
            <a:off x="7139226" y="4379952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〇日までにご回答いただけますと幸いです</a:t>
            </a:r>
            <a:endParaRPr b="0" i="0" sz="1750" u="none" cap="none" strike="noStrike"/>
          </a:p>
        </p:txBody>
      </p:sp>
      <p:sp>
        <p:nvSpPr>
          <p:cNvPr id="93" name="Google Shape;93;p14"/>
          <p:cNvSpPr/>
          <p:nvPr/>
        </p:nvSpPr>
        <p:spPr>
          <a:xfrm>
            <a:off x="7139226" y="4822150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ご多忙のところ恐縮ですが</a:t>
            </a:r>
            <a:endParaRPr b="0" i="0" sz="1750" u="none" cap="none" strike="noStrike"/>
          </a:p>
        </p:txBody>
      </p:sp>
      <p:sp>
        <p:nvSpPr>
          <p:cNvPr id="94" name="Google Shape;94;p14"/>
          <p:cNvSpPr/>
          <p:nvPr/>
        </p:nvSpPr>
        <p:spPr>
          <a:xfrm>
            <a:off x="7139226" y="5264348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Char char="•"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進捗状況をお知らせいただけますと幸いです</a:t>
            </a:r>
            <a:endParaRPr b="0" i="0" sz="1750" u="none" cap="none" strike="noStrike"/>
          </a:p>
        </p:txBody>
      </p:sp>
      <p:pic>
        <p:nvPicPr>
          <p:cNvPr descr="preencoded.pn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6280190" y="2076331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状況別フレーズ集</a:t>
            </a:r>
            <a:endParaRPr b="0" i="0" sz="4450" u="none" cap="none" strike="noStrike"/>
          </a:p>
        </p:txBody>
      </p:sp>
      <p:pic>
        <p:nvPicPr>
          <p:cNvPr descr="preencoded.png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0190" y="3125272"/>
            <a:ext cx="496253" cy="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6280190" y="3848338"/>
            <a:ext cx="198512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メール返信催促</a:t>
            </a:r>
            <a:endParaRPr b="0" i="0" sz="2200" u="none" cap="none" strike="noStrike"/>
          </a:p>
        </p:txBody>
      </p:sp>
      <p:sp>
        <p:nvSpPr>
          <p:cNvPr id="105" name="Google Shape;105;p15"/>
          <p:cNvSpPr/>
          <p:nvPr/>
        </p:nvSpPr>
        <p:spPr>
          <a:xfrm>
            <a:off x="6280190" y="4338757"/>
            <a:ext cx="1985129" cy="1814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「先日お送りしたメールについて、ご確認いただけておりますでしょうか」</a:t>
            </a:r>
            <a:endParaRPr b="0" i="0" sz="1750" u="none" cap="none" strike="noStrike"/>
          </a:p>
        </p:txBody>
      </p:sp>
      <p:pic>
        <p:nvPicPr>
          <p:cNvPr descr="preencoded.png" id="106" name="Google Shape;1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05480" y="3125272"/>
            <a:ext cx="496253" cy="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8605480" y="3848338"/>
            <a:ext cx="198512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書類送付催促</a:t>
            </a:r>
            <a:endParaRPr b="0" i="0" sz="2200" u="none" cap="none" strike="noStrike"/>
          </a:p>
        </p:txBody>
      </p:sp>
      <p:sp>
        <p:nvSpPr>
          <p:cNvPr id="108" name="Google Shape;108;p15"/>
          <p:cNvSpPr/>
          <p:nvPr/>
        </p:nvSpPr>
        <p:spPr>
          <a:xfrm>
            <a:off x="8605480" y="4338757"/>
            <a:ext cx="1985129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「〇月〇日の会議で使用する予定ですので」</a:t>
            </a:r>
            <a:endParaRPr b="0" i="0" sz="1750" u="none" cap="none" strike="noStrike"/>
          </a:p>
        </p:txBody>
      </p:sp>
      <p:pic>
        <p:nvPicPr>
          <p:cNvPr descr="preencoded.png" id="109" name="Google Shape;1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30771" y="3125272"/>
            <a:ext cx="496253" cy="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10930771" y="3848338"/>
            <a:ext cx="198512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納期確認</a:t>
            </a:r>
            <a:endParaRPr b="0" i="0" sz="2200" u="none" cap="none" strike="noStrike"/>
          </a:p>
        </p:txBody>
      </p:sp>
      <p:sp>
        <p:nvSpPr>
          <p:cNvPr id="111" name="Google Shape;111;p15"/>
          <p:cNvSpPr/>
          <p:nvPr/>
        </p:nvSpPr>
        <p:spPr>
          <a:xfrm>
            <a:off x="10930771" y="4338757"/>
            <a:ext cx="1985129" cy="1088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「現在の進捗状況をお知らせいただけますでしょうか」</a:t>
            </a:r>
            <a:endParaRPr b="0" i="0" sz="1750" u="none" cap="none" strike="noStrike"/>
          </a:p>
        </p:txBody>
      </p:sp>
      <p:pic>
        <p:nvPicPr>
          <p:cNvPr descr="preencoded.png" id="112" name="Google Shape;11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793790" y="636151"/>
            <a:ext cx="680370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送信タイミングの見極め方</a:t>
            </a:r>
            <a:endParaRPr b="0" i="0" sz="4450" u="none" cap="none" strike="noStrike"/>
          </a:p>
        </p:txBody>
      </p:sp>
      <p:sp>
        <p:nvSpPr>
          <p:cNvPr id="120" name="Google Shape;120;p16"/>
          <p:cNvSpPr/>
          <p:nvPr/>
        </p:nvSpPr>
        <p:spPr>
          <a:xfrm>
            <a:off x="1048941" y="1685092"/>
            <a:ext cx="30480" cy="5908238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1273612" y="2180153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793790" y="194024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3" name="Google Shape;1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860" y="1982748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2183011" y="1911906"/>
            <a:ext cx="3706297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最初の依頼から3〜5営業日後</a:t>
            </a:r>
            <a:endParaRPr b="0" i="0" sz="2200" u="none" cap="none" strike="noStrike"/>
          </a:p>
        </p:txBody>
      </p:sp>
      <p:sp>
        <p:nvSpPr>
          <p:cNvPr id="125" name="Google Shape;125;p16"/>
          <p:cNvSpPr/>
          <p:nvPr/>
        </p:nvSpPr>
        <p:spPr>
          <a:xfrm>
            <a:off x="2183011" y="2402324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一般的な返信期間を超えた場合</a:t>
            </a:r>
            <a:endParaRPr b="0" i="0" sz="1750" u="none" cap="none" strike="noStrike"/>
          </a:p>
        </p:txBody>
      </p:sp>
      <p:sp>
        <p:nvSpPr>
          <p:cNvPr id="126" name="Google Shape;126;p16"/>
          <p:cNvSpPr/>
          <p:nvPr/>
        </p:nvSpPr>
        <p:spPr>
          <a:xfrm>
            <a:off x="1273612" y="3713917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793790" y="3474006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8" name="Google Shape;12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860" y="3516511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/>
          <p:nvPr/>
        </p:nvSpPr>
        <p:spPr>
          <a:xfrm>
            <a:off x="2183011" y="344566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期限の2〜3日前</a:t>
            </a:r>
            <a:endParaRPr b="0" i="0" sz="2200" u="none" cap="none" strike="noStrike"/>
          </a:p>
        </p:txBody>
      </p:sp>
      <p:sp>
        <p:nvSpPr>
          <p:cNvPr id="130" name="Google Shape;130;p16"/>
          <p:cNvSpPr/>
          <p:nvPr/>
        </p:nvSpPr>
        <p:spPr>
          <a:xfrm>
            <a:off x="2183011" y="3936087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約束の期限が近づいてきた時点</a:t>
            </a:r>
            <a:endParaRPr b="0" i="0" sz="1750" u="none" cap="none" strike="noStrike"/>
          </a:p>
        </p:txBody>
      </p:sp>
      <p:sp>
        <p:nvSpPr>
          <p:cNvPr id="131" name="Google Shape;131;p16"/>
          <p:cNvSpPr/>
          <p:nvPr/>
        </p:nvSpPr>
        <p:spPr>
          <a:xfrm>
            <a:off x="1273612" y="5247680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3" name="Google Shape;13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860" y="5050274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/>
          <p:nvPr/>
        </p:nvSpPr>
        <p:spPr>
          <a:xfrm>
            <a:off x="2183011" y="497943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火曜〜木曜の午前中</a:t>
            </a:r>
            <a:endParaRPr b="0" i="0" sz="2200" u="none" cap="none" strike="noStrike"/>
          </a:p>
        </p:txBody>
      </p:sp>
      <p:sp>
        <p:nvSpPr>
          <p:cNvPr id="135" name="Google Shape;135;p16"/>
          <p:cNvSpPr/>
          <p:nvPr/>
        </p:nvSpPr>
        <p:spPr>
          <a:xfrm>
            <a:off x="2183011" y="5469850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相手が対応できる時間を確保</a:t>
            </a:r>
            <a:endParaRPr b="0" i="0" sz="1750" u="none" cap="none" strike="noStrike"/>
          </a:p>
        </p:txBody>
      </p:sp>
      <p:sp>
        <p:nvSpPr>
          <p:cNvPr id="136" name="Google Shape;136;p16"/>
          <p:cNvSpPr/>
          <p:nvPr/>
        </p:nvSpPr>
        <p:spPr>
          <a:xfrm>
            <a:off x="1273612" y="6781443"/>
            <a:ext cx="680442" cy="30480"/>
          </a:xfrm>
          <a:prstGeom prst="roundRect">
            <a:avLst>
              <a:gd fmla="val 312558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793790" y="6541532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8" name="Google Shape;13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8860" y="6584037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/>
          <p:nvPr/>
        </p:nvSpPr>
        <p:spPr>
          <a:xfrm>
            <a:off x="2183011" y="651319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期限直後</a:t>
            </a:r>
            <a:endParaRPr b="0" i="0" sz="2200" u="none" cap="none" strike="noStrike"/>
          </a:p>
        </p:txBody>
      </p:sp>
      <p:sp>
        <p:nvSpPr>
          <p:cNvPr id="140" name="Google Shape;140;p16"/>
          <p:cNvSpPr/>
          <p:nvPr/>
        </p:nvSpPr>
        <p:spPr>
          <a:xfrm>
            <a:off x="2183011" y="7003613"/>
            <a:ext cx="61671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約束の期限を過ぎた直後</a:t>
            </a:r>
            <a:endParaRPr b="0" i="0" sz="1750" u="none" cap="none" strike="noStrike"/>
          </a:p>
        </p:txBody>
      </p:sp>
      <p:pic>
        <p:nvPicPr>
          <p:cNvPr descr="preencoded.png" id="141" name="Google Shape;14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/>
        </p:nvSpPr>
        <p:spPr>
          <a:xfrm>
            <a:off x="793790" y="1459825"/>
            <a:ext cx="621411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効果的なフォローアップ</a:t>
            </a:r>
            <a:endParaRPr b="0" i="0" sz="4450" u="none" cap="none" strike="noStrike"/>
          </a:p>
        </p:txBody>
      </p:sp>
      <p:sp>
        <p:nvSpPr>
          <p:cNvPr id="148" name="Google Shape;148;p17"/>
          <p:cNvSpPr/>
          <p:nvPr/>
        </p:nvSpPr>
        <p:spPr>
          <a:xfrm>
            <a:off x="793790" y="2622233"/>
            <a:ext cx="2020253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4372" y="3076337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/>
          <p:nvPr/>
        </p:nvSpPr>
        <p:spPr>
          <a:xfrm>
            <a:off x="3040856" y="2849047"/>
            <a:ext cx="2367320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1回目の催促メール</a:t>
            </a:r>
            <a:endParaRPr b="0" i="0" sz="2200" u="none" cap="none" strike="noStrike"/>
          </a:p>
        </p:txBody>
      </p:sp>
      <p:sp>
        <p:nvSpPr>
          <p:cNvPr id="151" name="Google Shape;151;p17"/>
          <p:cNvSpPr/>
          <p:nvPr/>
        </p:nvSpPr>
        <p:spPr>
          <a:xfrm>
            <a:off x="3040856" y="3339465"/>
            <a:ext cx="2367320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丁寧な言葉で状況確認</a:t>
            </a:r>
            <a:endParaRPr b="0" i="0" sz="1750" u="none" cap="none" strike="noStrike"/>
          </a:p>
        </p:txBody>
      </p:sp>
      <p:sp>
        <p:nvSpPr>
          <p:cNvPr id="152" name="Google Shape;152;p17"/>
          <p:cNvSpPr/>
          <p:nvPr/>
        </p:nvSpPr>
        <p:spPr>
          <a:xfrm>
            <a:off x="2927390" y="3913942"/>
            <a:ext cx="9875282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793790" y="4042529"/>
            <a:ext cx="4040624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4" name="Google Shape;15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4618" y="4496633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/>
          <p:nvPr/>
        </p:nvSpPr>
        <p:spPr>
          <a:xfrm>
            <a:off x="5061228" y="426934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2回目の催促メール</a:t>
            </a:r>
            <a:endParaRPr b="0" i="0" sz="2200" u="none" cap="none" strike="noStrike"/>
          </a:p>
        </p:txBody>
      </p:sp>
      <p:sp>
        <p:nvSpPr>
          <p:cNvPr id="156" name="Google Shape;156;p17"/>
          <p:cNvSpPr/>
          <p:nvPr/>
        </p:nvSpPr>
        <p:spPr>
          <a:xfrm>
            <a:off x="5061228" y="4759762"/>
            <a:ext cx="390036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3〜4営業日後、より具体的な期限提示</a:t>
            </a:r>
            <a:endParaRPr b="0" i="0" sz="1750" u="none" cap="none" strike="noStrike"/>
          </a:p>
        </p:txBody>
      </p:sp>
      <p:sp>
        <p:nvSpPr>
          <p:cNvPr id="157" name="Google Shape;157;p17"/>
          <p:cNvSpPr/>
          <p:nvPr/>
        </p:nvSpPr>
        <p:spPr>
          <a:xfrm>
            <a:off x="4947761" y="5334238"/>
            <a:ext cx="7854910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793790" y="5462826"/>
            <a:ext cx="6061115" cy="1306949"/>
          </a:xfrm>
          <a:prstGeom prst="roundRect">
            <a:avLst>
              <a:gd fmla="val 728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9" name="Google Shape;15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4863" y="5916930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/>
          <p:nvPr/>
        </p:nvSpPr>
        <p:spPr>
          <a:xfrm>
            <a:off x="7081718" y="5689640"/>
            <a:ext cx="310574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電話でのフォローアップ</a:t>
            </a:r>
            <a:endParaRPr b="0" i="0" sz="2200" u="none" cap="none" strike="noStrike"/>
          </a:p>
        </p:txBody>
      </p:sp>
      <p:sp>
        <p:nvSpPr>
          <p:cNvPr id="161" name="Google Shape;161;p17"/>
          <p:cNvSpPr/>
          <p:nvPr/>
        </p:nvSpPr>
        <p:spPr>
          <a:xfrm>
            <a:off x="7081718" y="6180058"/>
            <a:ext cx="310574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メールで反応がない場合</a:t>
            </a:r>
            <a:endParaRPr b="0" i="0" sz="1750" u="none" cap="none" strike="noStrike"/>
          </a:p>
        </p:txBody>
      </p:sp>
      <p:pic>
        <p:nvPicPr>
          <p:cNvPr descr="preencoded.png" id="162" name="Google Shape;16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793790" y="1412200"/>
            <a:ext cx="7370683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まとめ：効果的な催促の秘訣</a:t>
            </a:r>
            <a:endParaRPr b="0" i="0" sz="4450" u="none" cap="none" strike="noStrike"/>
          </a:p>
        </p:txBody>
      </p:sp>
      <p:sp>
        <p:nvSpPr>
          <p:cNvPr id="169" name="Google Shape;169;p18"/>
          <p:cNvSpPr/>
          <p:nvPr/>
        </p:nvSpPr>
        <p:spPr>
          <a:xfrm>
            <a:off x="1558171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相手への敬意</a:t>
            </a:r>
            <a:endParaRPr b="0" i="0" sz="2200" u="none" cap="none" strike="noStrike"/>
          </a:p>
        </p:txBody>
      </p:sp>
      <p:sp>
        <p:nvSpPr>
          <p:cNvPr id="170" name="Google Shape;170;p18"/>
          <p:cNvSpPr/>
          <p:nvPr/>
        </p:nvSpPr>
        <p:spPr>
          <a:xfrm>
            <a:off x="793790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常に丁寧な言葉遣いを心がける</a:t>
            </a:r>
            <a:endParaRPr b="0" i="0" sz="1750" u="none" cap="none" strike="noStrike"/>
          </a:p>
        </p:txBody>
      </p:sp>
      <p:pic>
        <p:nvPicPr>
          <p:cNvPr descr="preencoded.png" id="171" name="Google Shape;1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2" name="Google Shape;1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1324" y="3268861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/>
          <p:nvPr/>
        </p:nvSpPr>
        <p:spPr>
          <a:xfrm>
            <a:off x="9316403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明確さ</a:t>
            </a:r>
            <a:endParaRPr b="0" i="0" sz="2200" u="none" cap="none" strike="noStrike"/>
          </a:p>
        </p:txBody>
      </p:sp>
      <p:sp>
        <p:nvSpPr>
          <p:cNvPr id="174" name="Google Shape;174;p18"/>
          <p:cNvSpPr/>
          <p:nvPr/>
        </p:nvSpPr>
        <p:spPr>
          <a:xfrm>
            <a:off x="9316403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依頼内容と期限を具体的に</a:t>
            </a:r>
            <a:endParaRPr b="0" i="0" sz="1750" u="none" cap="none" strike="noStrike"/>
          </a:p>
        </p:txBody>
      </p:sp>
      <p:pic>
        <p:nvPicPr>
          <p:cNvPr descr="preencoded.png" id="175" name="Google Shape;17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6" name="Google Shape;17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0035" y="3629858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/>
          <p:nvPr/>
        </p:nvSpPr>
        <p:spPr>
          <a:xfrm>
            <a:off x="9316403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適切なタイミング</a:t>
            </a:r>
            <a:endParaRPr b="0" i="0" sz="2200" u="none" cap="none" strike="noStrike"/>
          </a:p>
        </p:txBody>
      </p:sp>
      <p:sp>
        <p:nvSpPr>
          <p:cNvPr id="178" name="Google Shape;178;p18"/>
          <p:cNvSpPr/>
          <p:nvPr/>
        </p:nvSpPr>
        <p:spPr>
          <a:xfrm>
            <a:off x="9316403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早すぎず、遅すぎない送信</a:t>
            </a:r>
            <a:endParaRPr b="0" i="0" sz="1750" u="none" cap="none" strike="noStrike"/>
          </a:p>
        </p:txBody>
      </p:sp>
      <p:pic>
        <p:nvPicPr>
          <p:cNvPr descr="preencoded.png" id="179" name="Google Shape;17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0" name="Google Shape;180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39037" y="5698569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/>
          <p:nvPr/>
        </p:nvSpPr>
        <p:spPr>
          <a:xfrm>
            <a:off x="1558171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段階的フォロー</a:t>
            </a:r>
            <a:endParaRPr b="0" i="0" sz="2200" u="none" cap="none" strike="noStrike"/>
          </a:p>
        </p:txBody>
      </p:sp>
      <p:sp>
        <p:nvSpPr>
          <p:cNvPr id="182" name="Google Shape;182;p18"/>
          <p:cNvSpPr/>
          <p:nvPr/>
        </p:nvSpPr>
        <p:spPr>
          <a:xfrm>
            <a:off x="793790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メール→メール→電話の順序</a:t>
            </a:r>
            <a:endParaRPr b="0" i="0" sz="1750" u="none" cap="none" strike="noStrike"/>
          </a:p>
        </p:txBody>
      </p:sp>
      <p:pic>
        <p:nvPicPr>
          <p:cNvPr descr="preencoded.png" id="183" name="Google Shape;18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4" name="Google Shape;184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70327" y="5337572"/>
            <a:ext cx="339328" cy="424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5" name="Google Shape;185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