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7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8229600" cx="14630400"/>
  <p:notesSz cx="8229600" cy="14630400"/>
  <p:embeddedFontLst>
    <p:embeddedFont>
      <p:font typeface="Montserrat"/>
      <p:regular r:id="rId13"/>
      <p:bold r:id="rId14"/>
      <p:italic r:id="rId15"/>
      <p:boldItalic r:id="rId16"/>
    </p:embeddedFont>
    <p:embeddedFont>
      <p:font typeface="Barlow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Barlow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Montserrat-regular.fntdata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7" Type="http://schemas.openxmlformats.org/officeDocument/2006/relationships/font" Target="fonts/Barlow-regular.fntdata"/><Relationship Id="rId16" Type="http://schemas.openxmlformats.org/officeDocument/2006/relationships/font" Target="fonts/Montserrat-boldItalic.fntdata"/><Relationship Id="rId5" Type="http://schemas.openxmlformats.org/officeDocument/2006/relationships/slide" Target="slides/slide1.xml"/><Relationship Id="rId19" Type="http://schemas.openxmlformats.org/officeDocument/2006/relationships/font" Target="fonts/Barlow-italic.fntdata"/><Relationship Id="rId6" Type="http://schemas.openxmlformats.org/officeDocument/2006/relationships/slide" Target="slides/slide2.xml"/><Relationship Id="rId18" Type="http://schemas.openxmlformats.org/officeDocument/2006/relationships/font" Target="fonts/Barlow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/>
              <a:t>‹#›</a:t>
            </a:fld>
            <a:endParaRPr b="0" i="0" sz="1200" u="none" cap="none" strike="noStrike"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" name="Google Shape;37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" name="Google Shape;47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" name="Google Shape;6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" name="Google Shape;82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 master">
  <p:cSld name="Slide 1 master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3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2 master">
  <p:cSld name="Slide 2 mast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3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3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3 master">
  <p:cSld name="Slide 3 mast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3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4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4 master">
  <p:cSld name="Slide 4 mast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3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5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5 master">
  <p:cSld name="Slide 5 master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3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6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6 master">
  <p:cSld name="Slide 6 master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3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7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7 master">
  <p:cSld name="Slide 7 mast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8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3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8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8 master">
  <p:cSld name="Slide 8 mast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3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9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">
    <p:bg>
      <p:bgPr>
        <a:solidFill>
          <a:schemeClr val="lt1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Relationship Id="rId4" Type="http://schemas.openxmlformats.org/officeDocument/2006/relationships/image" Target="../media/image30.png"/><Relationship Id="rId5" Type="http://schemas.openxmlformats.org/officeDocument/2006/relationships/image" Target="../media/image11.png"/><Relationship Id="rId6" Type="http://schemas.openxmlformats.org/officeDocument/2006/relationships/image" Target="../media/image18.png"/><Relationship Id="rId7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6.png"/><Relationship Id="rId4" Type="http://schemas.openxmlformats.org/officeDocument/2006/relationships/image" Target="../media/image23.png"/><Relationship Id="rId5" Type="http://schemas.openxmlformats.org/officeDocument/2006/relationships/image" Target="../media/image10.png"/><Relationship Id="rId6" Type="http://schemas.openxmlformats.org/officeDocument/2006/relationships/image" Target="../media/image19.png"/><Relationship Id="rId7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13.png"/><Relationship Id="rId11" Type="http://schemas.openxmlformats.org/officeDocument/2006/relationships/image" Target="../media/image2.png"/><Relationship Id="rId10" Type="http://schemas.openxmlformats.org/officeDocument/2006/relationships/image" Target="../media/image22.png"/><Relationship Id="rId9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20.png"/><Relationship Id="rId7" Type="http://schemas.openxmlformats.org/officeDocument/2006/relationships/image" Target="../media/image6.png"/><Relationship Id="rId8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4.png"/><Relationship Id="rId4" Type="http://schemas.openxmlformats.org/officeDocument/2006/relationships/image" Target="../media/image27.png"/><Relationship Id="rId5" Type="http://schemas.openxmlformats.org/officeDocument/2006/relationships/image" Target="../media/image29.png"/><Relationship Id="rId6" Type="http://schemas.openxmlformats.org/officeDocument/2006/relationships/image" Target="../media/image31.png"/><Relationship Id="rId7" Type="http://schemas.openxmlformats.org/officeDocument/2006/relationships/image" Target="../media/image25.png"/><Relationship Id="rId8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40" name="Google Shape;40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576072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11"/>
          <p:cNvSpPr/>
          <p:nvPr/>
        </p:nvSpPr>
        <p:spPr>
          <a:xfrm>
            <a:off x="6280190" y="2209562"/>
            <a:ext cx="6635829" cy="21263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719"/>
              </a:lnSpc>
              <a:spcBef>
                <a:spcPts val="0"/>
              </a:spcBef>
              <a:spcAft>
                <a:spcPts val="0"/>
              </a:spcAft>
              <a:buClr>
                <a:srgbClr val="201B18"/>
              </a:buClr>
              <a:buSzPts val="4450"/>
              <a:buFont typeface="Barlow"/>
              <a:buNone/>
            </a:pPr>
            <a:r>
              <a:rPr b="1" i="0" lang="en-US" sz="4450" u="none" cap="none" strike="noStrike">
                <a:solidFill>
                  <a:srgbClr val="201B18"/>
                </a:solidFill>
                <a:latin typeface="Barlow"/>
                <a:ea typeface="Barlow"/>
                <a:cs typeface="Barlow"/>
                <a:sym typeface="Barlow"/>
              </a:rPr>
              <a:t>メンタルマネジメントのやり方。職場と自分を守る5つの実践法</a:t>
            </a:r>
            <a:endParaRPr b="0" i="0" sz="4450" u="none" cap="none" strike="noStrike"/>
          </a:p>
        </p:txBody>
      </p:sp>
      <p:sp>
        <p:nvSpPr>
          <p:cNvPr id="42" name="Google Shape;42;p11"/>
          <p:cNvSpPr/>
          <p:nvPr/>
        </p:nvSpPr>
        <p:spPr>
          <a:xfrm>
            <a:off x="6280190" y="4676061"/>
            <a:ext cx="6635829" cy="7258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ビジネスの世界では心の状態をコントロールする能力が重要です。</a:t>
            </a:r>
            <a:endParaRPr b="0" i="0" sz="1750" u="none" cap="none" strike="noStrike"/>
          </a:p>
        </p:txBody>
      </p:sp>
      <p:sp>
        <p:nvSpPr>
          <p:cNvPr id="43" name="Google Shape;43;p11"/>
          <p:cNvSpPr/>
          <p:nvPr/>
        </p:nvSpPr>
        <p:spPr>
          <a:xfrm>
            <a:off x="6280190" y="5657017"/>
            <a:ext cx="6635829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自分自身とチームメンバーの心理状態に気を配りましょう。</a:t>
            </a:r>
            <a:endParaRPr b="0" i="0" sz="1750" u="none" cap="none" strike="noStrike"/>
          </a:p>
        </p:txBody>
      </p:sp>
      <p:pic>
        <p:nvPicPr>
          <p:cNvPr descr="preencoded.png" id="44" name="Google Shape;44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144500" y="228600"/>
            <a:ext cx="1257300" cy="175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50" name="Google Shape;5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69680" y="0"/>
            <a:ext cx="576072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12"/>
          <p:cNvSpPr/>
          <p:nvPr/>
        </p:nvSpPr>
        <p:spPr>
          <a:xfrm>
            <a:off x="793790" y="2186940"/>
            <a:ext cx="7370683" cy="7087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719"/>
              </a:lnSpc>
              <a:spcBef>
                <a:spcPts val="0"/>
              </a:spcBef>
              <a:spcAft>
                <a:spcPts val="0"/>
              </a:spcAft>
              <a:buClr>
                <a:srgbClr val="201B18"/>
              </a:buClr>
              <a:buSzPts val="4450"/>
              <a:buFont typeface="Barlow"/>
              <a:buNone/>
            </a:pPr>
            <a:r>
              <a:rPr b="1" i="0" lang="en-US" sz="4450" u="none" cap="none" strike="noStrike">
                <a:solidFill>
                  <a:srgbClr val="201B18"/>
                </a:solidFill>
                <a:latin typeface="Barlow"/>
                <a:ea typeface="Barlow"/>
                <a:cs typeface="Barlow"/>
                <a:sym typeface="Barlow"/>
              </a:rPr>
              <a:t>メンタルマネジメントの基本</a:t>
            </a:r>
            <a:endParaRPr b="0" i="0" sz="4450" u="none" cap="none" strike="noStrike"/>
          </a:p>
        </p:txBody>
      </p:sp>
      <p:sp>
        <p:nvSpPr>
          <p:cNvPr id="52" name="Google Shape;52;p12"/>
          <p:cNvSpPr/>
          <p:nvPr/>
        </p:nvSpPr>
        <p:spPr>
          <a:xfrm>
            <a:off x="793790" y="3491032"/>
            <a:ext cx="510302" cy="510302"/>
          </a:xfrm>
          <a:prstGeom prst="roundRect">
            <a:avLst>
              <a:gd fmla="val 18669" name="adj"/>
            </a:avLst>
          </a:prstGeom>
          <a:solidFill>
            <a:srgbClr val="F2EEEE"/>
          </a:solidFill>
          <a:ln cap="flat" cmpd="sng" w="9525">
            <a:solidFill>
              <a:srgbClr val="D8D4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53" name="Google Shape;53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8860" y="3533537"/>
            <a:ext cx="340162" cy="425291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2"/>
          <p:cNvSpPr/>
          <p:nvPr/>
        </p:nvSpPr>
        <p:spPr>
          <a:xfrm>
            <a:off x="1530906" y="3491032"/>
            <a:ext cx="2835235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2200"/>
              <a:buFont typeface="Barlow"/>
              <a:buNone/>
            </a:pPr>
            <a:r>
              <a:rPr b="1" i="0" lang="en-US" sz="220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セルフモニタリング</a:t>
            </a:r>
            <a:endParaRPr b="0" i="0" sz="2200" u="none" cap="none" strike="noStrike"/>
          </a:p>
        </p:txBody>
      </p:sp>
      <p:sp>
        <p:nvSpPr>
          <p:cNvPr id="55" name="Google Shape;55;p12"/>
          <p:cNvSpPr/>
          <p:nvPr/>
        </p:nvSpPr>
        <p:spPr>
          <a:xfrm>
            <a:off x="1530906" y="3981450"/>
            <a:ext cx="2927747" cy="7258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自分の心身の状態を客観的に観察</a:t>
            </a:r>
            <a:endParaRPr b="0" i="0" sz="1750" u="none" cap="none" strike="noStrike"/>
          </a:p>
        </p:txBody>
      </p:sp>
      <p:sp>
        <p:nvSpPr>
          <p:cNvPr id="56" name="Google Shape;56;p12"/>
          <p:cNvSpPr/>
          <p:nvPr/>
        </p:nvSpPr>
        <p:spPr>
          <a:xfrm>
            <a:off x="4685467" y="3491032"/>
            <a:ext cx="510302" cy="510302"/>
          </a:xfrm>
          <a:prstGeom prst="roundRect">
            <a:avLst>
              <a:gd fmla="val 18669" name="adj"/>
            </a:avLst>
          </a:prstGeom>
          <a:solidFill>
            <a:srgbClr val="F2EEEE"/>
          </a:solidFill>
          <a:ln cap="flat" cmpd="sng" w="9525">
            <a:solidFill>
              <a:srgbClr val="D8D4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57" name="Google Shape;57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70537" y="3533537"/>
            <a:ext cx="340162" cy="425291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2"/>
          <p:cNvSpPr/>
          <p:nvPr/>
        </p:nvSpPr>
        <p:spPr>
          <a:xfrm>
            <a:off x="5422583" y="3491032"/>
            <a:ext cx="2835235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2200"/>
              <a:buFont typeface="Barlow"/>
              <a:buNone/>
            </a:pPr>
            <a:r>
              <a:rPr b="1" i="0" lang="en-US" sz="220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ストレスコーピング</a:t>
            </a:r>
            <a:endParaRPr b="0" i="0" sz="2200" u="none" cap="none" strike="noStrike"/>
          </a:p>
        </p:txBody>
      </p:sp>
      <p:sp>
        <p:nvSpPr>
          <p:cNvPr id="59" name="Google Shape;59;p12"/>
          <p:cNvSpPr/>
          <p:nvPr/>
        </p:nvSpPr>
        <p:spPr>
          <a:xfrm>
            <a:off x="5422583" y="3981450"/>
            <a:ext cx="2927747" cy="7258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問題焦点型・情動焦点型・認知的再評価型</a:t>
            </a:r>
            <a:endParaRPr b="0" i="0" sz="1750" u="none" cap="none" strike="noStrike"/>
          </a:p>
        </p:txBody>
      </p:sp>
      <p:sp>
        <p:nvSpPr>
          <p:cNvPr id="60" name="Google Shape;60;p12"/>
          <p:cNvSpPr/>
          <p:nvPr/>
        </p:nvSpPr>
        <p:spPr>
          <a:xfrm>
            <a:off x="793790" y="5189220"/>
            <a:ext cx="510302" cy="510302"/>
          </a:xfrm>
          <a:prstGeom prst="roundRect">
            <a:avLst>
              <a:gd fmla="val 18669" name="adj"/>
            </a:avLst>
          </a:prstGeom>
          <a:solidFill>
            <a:srgbClr val="F2EEEE"/>
          </a:solidFill>
          <a:ln cap="flat" cmpd="sng" w="9525">
            <a:solidFill>
              <a:srgbClr val="D8D4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61" name="Google Shape;61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78860" y="5231725"/>
            <a:ext cx="340162" cy="425291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2"/>
          <p:cNvSpPr/>
          <p:nvPr/>
        </p:nvSpPr>
        <p:spPr>
          <a:xfrm>
            <a:off x="1530906" y="5189220"/>
            <a:ext cx="2835235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2200"/>
              <a:buFont typeface="Barlow"/>
              <a:buNone/>
            </a:pPr>
            <a:r>
              <a:rPr b="1" i="0" lang="en-US" sz="220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心身の健康維持</a:t>
            </a:r>
            <a:endParaRPr b="0" i="0" sz="2200" u="none" cap="none" strike="noStrike"/>
          </a:p>
        </p:txBody>
      </p:sp>
      <p:sp>
        <p:nvSpPr>
          <p:cNvPr id="63" name="Google Shape;63;p12"/>
          <p:cNvSpPr/>
          <p:nvPr/>
        </p:nvSpPr>
        <p:spPr>
          <a:xfrm>
            <a:off x="1530906" y="5679638"/>
            <a:ext cx="6819305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パフォーマンス最大化につながる</a:t>
            </a:r>
            <a:endParaRPr b="0" i="0" sz="1750" u="none" cap="none" strike="noStrike"/>
          </a:p>
        </p:txBody>
      </p:sp>
      <p:pic>
        <p:nvPicPr>
          <p:cNvPr descr="preencoded.png" id="64" name="Google Shape;64;p1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4225" y="7979450"/>
            <a:ext cx="1257300" cy="175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3"/>
          <p:cNvSpPr/>
          <p:nvPr/>
        </p:nvSpPr>
        <p:spPr>
          <a:xfrm>
            <a:off x="793790" y="2523053"/>
            <a:ext cx="7370683" cy="7087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719"/>
              </a:lnSpc>
              <a:spcBef>
                <a:spcPts val="0"/>
              </a:spcBef>
              <a:spcAft>
                <a:spcPts val="0"/>
              </a:spcAft>
              <a:buClr>
                <a:srgbClr val="201B18"/>
              </a:buClr>
              <a:buSzPts val="4450"/>
              <a:buFont typeface="Barlow"/>
              <a:buNone/>
            </a:pPr>
            <a:r>
              <a:rPr b="1" i="0" lang="en-US" sz="4450" u="none" cap="none" strike="noStrike">
                <a:solidFill>
                  <a:srgbClr val="201B18"/>
                </a:solidFill>
                <a:latin typeface="Barlow"/>
                <a:ea typeface="Barlow"/>
                <a:cs typeface="Barlow"/>
                <a:sym typeface="Barlow"/>
              </a:rPr>
              <a:t>日常に取り入れやすい実践法</a:t>
            </a:r>
            <a:endParaRPr b="0" i="0" sz="4450" u="none" cap="none" strike="noStrike"/>
          </a:p>
        </p:txBody>
      </p:sp>
      <p:sp>
        <p:nvSpPr>
          <p:cNvPr id="71" name="Google Shape;71;p13"/>
          <p:cNvSpPr/>
          <p:nvPr/>
        </p:nvSpPr>
        <p:spPr>
          <a:xfrm>
            <a:off x="793790" y="3798808"/>
            <a:ext cx="2835235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201B18"/>
              </a:buClr>
              <a:buSzPts val="2200"/>
              <a:buFont typeface="Barlow"/>
              <a:buNone/>
            </a:pPr>
            <a:r>
              <a:rPr b="1" i="0" lang="en-US" sz="2200" u="none" cap="none" strike="noStrike">
                <a:solidFill>
                  <a:srgbClr val="201B18"/>
                </a:solidFill>
                <a:latin typeface="Barlow"/>
                <a:ea typeface="Barlow"/>
                <a:cs typeface="Barlow"/>
                <a:sym typeface="Barlow"/>
              </a:rPr>
              <a:t>ルーティンの活用</a:t>
            </a:r>
            <a:endParaRPr b="0" i="0" sz="2200" u="none" cap="none" strike="noStrike"/>
          </a:p>
        </p:txBody>
      </p:sp>
      <p:sp>
        <p:nvSpPr>
          <p:cNvPr id="72" name="Google Shape;72;p13"/>
          <p:cNvSpPr/>
          <p:nvPr/>
        </p:nvSpPr>
        <p:spPr>
          <a:xfrm>
            <a:off x="793790" y="4379952"/>
            <a:ext cx="5784413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Char char="•"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朝の5分間瞑想</a:t>
            </a:r>
            <a:endParaRPr b="0" i="0" sz="1750" u="none" cap="none" strike="noStrike"/>
          </a:p>
        </p:txBody>
      </p:sp>
      <p:sp>
        <p:nvSpPr>
          <p:cNvPr id="73" name="Google Shape;73;p13"/>
          <p:cNvSpPr/>
          <p:nvPr/>
        </p:nvSpPr>
        <p:spPr>
          <a:xfrm>
            <a:off x="793790" y="4822150"/>
            <a:ext cx="5784413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Char char="•"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会議前の準備習慣</a:t>
            </a:r>
            <a:endParaRPr b="0" i="0" sz="1750" u="none" cap="none" strike="noStrike"/>
          </a:p>
        </p:txBody>
      </p:sp>
      <p:sp>
        <p:nvSpPr>
          <p:cNvPr id="74" name="Google Shape;74;p13"/>
          <p:cNvSpPr/>
          <p:nvPr/>
        </p:nvSpPr>
        <p:spPr>
          <a:xfrm>
            <a:off x="793790" y="5264348"/>
            <a:ext cx="5784413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Char char="•"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帰宅後15分の散歩</a:t>
            </a:r>
            <a:endParaRPr b="0" i="0" sz="1750" u="none" cap="none" strike="noStrike"/>
          </a:p>
        </p:txBody>
      </p:sp>
      <p:sp>
        <p:nvSpPr>
          <p:cNvPr id="75" name="Google Shape;75;p13"/>
          <p:cNvSpPr/>
          <p:nvPr/>
        </p:nvSpPr>
        <p:spPr>
          <a:xfrm>
            <a:off x="7139226" y="3798808"/>
            <a:ext cx="2835235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201B18"/>
              </a:buClr>
              <a:buSzPts val="2200"/>
              <a:buFont typeface="Barlow"/>
              <a:buNone/>
            </a:pPr>
            <a:r>
              <a:rPr b="1" i="0" lang="en-US" sz="2200" u="none" cap="none" strike="noStrike">
                <a:solidFill>
                  <a:srgbClr val="201B18"/>
                </a:solidFill>
                <a:latin typeface="Barlow"/>
                <a:ea typeface="Barlow"/>
                <a:cs typeface="Barlow"/>
                <a:sym typeface="Barlow"/>
              </a:rPr>
              <a:t>3行日記の効果</a:t>
            </a:r>
            <a:endParaRPr b="0" i="0" sz="2200" u="none" cap="none" strike="noStrike"/>
          </a:p>
        </p:txBody>
      </p:sp>
      <p:sp>
        <p:nvSpPr>
          <p:cNvPr id="76" name="Google Shape;76;p13"/>
          <p:cNvSpPr/>
          <p:nvPr/>
        </p:nvSpPr>
        <p:spPr>
          <a:xfrm>
            <a:off x="7139226" y="4379952"/>
            <a:ext cx="5784413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Char char="•"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ネガティブから書き始める</a:t>
            </a:r>
            <a:endParaRPr b="0" i="0" sz="1750" u="none" cap="none" strike="noStrike"/>
          </a:p>
        </p:txBody>
      </p:sp>
      <p:sp>
        <p:nvSpPr>
          <p:cNvPr id="77" name="Google Shape;77;p13"/>
          <p:cNvSpPr/>
          <p:nvPr/>
        </p:nvSpPr>
        <p:spPr>
          <a:xfrm>
            <a:off x="7139226" y="4822150"/>
            <a:ext cx="5784413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Char char="•"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ポジティブで終わる</a:t>
            </a:r>
            <a:endParaRPr b="0" i="0" sz="1750" u="none" cap="none" strike="noStrike"/>
          </a:p>
        </p:txBody>
      </p:sp>
      <p:sp>
        <p:nvSpPr>
          <p:cNvPr id="78" name="Google Shape;78;p13"/>
          <p:cNvSpPr/>
          <p:nvPr/>
        </p:nvSpPr>
        <p:spPr>
          <a:xfrm>
            <a:off x="7139226" y="5264348"/>
            <a:ext cx="5784413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Char char="•"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手書きで脳をリラックス</a:t>
            </a:r>
            <a:endParaRPr b="0" i="0" sz="1750" u="none" cap="none" strike="noStrike"/>
          </a:p>
        </p:txBody>
      </p:sp>
      <p:pic>
        <p:nvPicPr>
          <p:cNvPr descr="preencoded.png" id="79" name="Google Shape;7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144500" y="228600"/>
            <a:ext cx="1257300" cy="175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85" name="Google Shape;8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69680" y="0"/>
            <a:ext cx="576072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4"/>
          <p:cNvSpPr/>
          <p:nvPr/>
        </p:nvSpPr>
        <p:spPr>
          <a:xfrm>
            <a:off x="793790" y="1403033"/>
            <a:ext cx="5670590" cy="7087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719"/>
              </a:lnSpc>
              <a:spcBef>
                <a:spcPts val="0"/>
              </a:spcBef>
              <a:spcAft>
                <a:spcPts val="0"/>
              </a:spcAft>
              <a:buClr>
                <a:srgbClr val="201B18"/>
              </a:buClr>
              <a:buSzPts val="4450"/>
              <a:buFont typeface="Barlow"/>
              <a:buNone/>
            </a:pPr>
            <a:r>
              <a:rPr b="1" i="0" lang="en-US" sz="4450" u="none" cap="none" strike="noStrike">
                <a:solidFill>
                  <a:srgbClr val="201B18"/>
                </a:solidFill>
                <a:latin typeface="Barlow"/>
                <a:ea typeface="Barlow"/>
                <a:cs typeface="Barlow"/>
                <a:sym typeface="Barlow"/>
              </a:rPr>
              <a:t>職場での実践方法</a:t>
            </a:r>
            <a:endParaRPr b="0" i="0" sz="4450" u="none" cap="none" strike="noStrike"/>
          </a:p>
        </p:txBody>
      </p:sp>
      <p:sp>
        <p:nvSpPr>
          <p:cNvPr id="87" name="Google Shape;87;p14"/>
          <p:cNvSpPr/>
          <p:nvPr/>
        </p:nvSpPr>
        <p:spPr>
          <a:xfrm>
            <a:off x="1048941" y="2451973"/>
            <a:ext cx="30480" cy="4374475"/>
          </a:xfrm>
          <a:prstGeom prst="roundRect">
            <a:avLst>
              <a:gd fmla="val 312558" name="adj"/>
            </a:avLst>
          </a:prstGeom>
          <a:solidFill>
            <a:srgbClr val="D8D4D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4"/>
          <p:cNvSpPr/>
          <p:nvPr/>
        </p:nvSpPr>
        <p:spPr>
          <a:xfrm>
            <a:off x="1273612" y="2947035"/>
            <a:ext cx="680442" cy="30480"/>
          </a:xfrm>
          <a:prstGeom prst="roundRect">
            <a:avLst>
              <a:gd fmla="val 312558" name="adj"/>
            </a:avLst>
          </a:prstGeom>
          <a:solidFill>
            <a:srgbClr val="D8D4D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4"/>
          <p:cNvSpPr/>
          <p:nvPr/>
        </p:nvSpPr>
        <p:spPr>
          <a:xfrm>
            <a:off x="793790" y="2707124"/>
            <a:ext cx="510302" cy="510302"/>
          </a:xfrm>
          <a:prstGeom prst="roundRect">
            <a:avLst>
              <a:gd fmla="val 18669" name="adj"/>
            </a:avLst>
          </a:prstGeom>
          <a:solidFill>
            <a:srgbClr val="F2EEEE"/>
          </a:solidFill>
          <a:ln cap="flat" cmpd="sng" w="9525">
            <a:solidFill>
              <a:srgbClr val="D8D4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90" name="Google Shape;90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8860" y="2749629"/>
            <a:ext cx="340162" cy="425291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4"/>
          <p:cNvSpPr/>
          <p:nvPr/>
        </p:nvSpPr>
        <p:spPr>
          <a:xfrm>
            <a:off x="2183011" y="2678787"/>
            <a:ext cx="2835235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2200"/>
              <a:buFont typeface="Barlow"/>
              <a:buNone/>
            </a:pPr>
            <a:r>
              <a:rPr b="1" i="0" lang="en-US" sz="220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1on1ミーティング</a:t>
            </a:r>
            <a:endParaRPr b="0" i="0" sz="2200" u="none" cap="none" strike="noStrike"/>
          </a:p>
        </p:txBody>
      </p:sp>
      <p:sp>
        <p:nvSpPr>
          <p:cNvPr id="92" name="Google Shape;92;p14"/>
          <p:cNvSpPr/>
          <p:nvPr/>
        </p:nvSpPr>
        <p:spPr>
          <a:xfrm>
            <a:off x="2183011" y="3169206"/>
            <a:ext cx="6167199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定期的な時間確保、話を遮らず共感</a:t>
            </a:r>
            <a:endParaRPr b="0" i="0" sz="1750" u="none" cap="none" strike="noStrike"/>
          </a:p>
        </p:txBody>
      </p:sp>
      <p:sp>
        <p:nvSpPr>
          <p:cNvPr id="93" name="Google Shape;93;p14"/>
          <p:cNvSpPr/>
          <p:nvPr/>
        </p:nvSpPr>
        <p:spPr>
          <a:xfrm>
            <a:off x="1273612" y="4480798"/>
            <a:ext cx="680442" cy="30480"/>
          </a:xfrm>
          <a:prstGeom prst="roundRect">
            <a:avLst>
              <a:gd fmla="val 312558" name="adj"/>
            </a:avLst>
          </a:prstGeom>
          <a:solidFill>
            <a:srgbClr val="D8D4D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4"/>
          <p:cNvSpPr/>
          <p:nvPr/>
        </p:nvSpPr>
        <p:spPr>
          <a:xfrm>
            <a:off x="793790" y="4240887"/>
            <a:ext cx="510302" cy="510302"/>
          </a:xfrm>
          <a:prstGeom prst="roundRect">
            <a:avLst>
              <a:gd fmla="val 18669" name="adj"/>
            </a:avLst>
          </a:prstGeom>
          <a:solidFill>
            <a:srgbClr val="F2EEEE"/>
          </a:solidFill>
          <a:ln cap="flat" cmpd="sng" w="9525">
            <a:solidFill>
              <a:srgbClr val="D8D4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95" name="Google Shape;95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8860" y="4283393"/>
            <a:ext cx="340162" cy="425291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4"/>
          <p:cNvSpPr/>
          <p:nvPr/>
        </p:nvSpPr>
        <p:spPr>
          <a:xfrm>
            <a:off x="2183011" y="4212550"/>
            <a:ext cx="3961567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2200"/>
              <a:buFont typeface="Barlow"/>
              <a:buNone/>
            </a:pPr>
            <a:r>
              <a:rPr b="1" i="0" lang="en-US" sz="220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バランスのとれたマネジメント</a:t>
            </a:r>
            <a:endParaRPr b="0" i="0" sz="2200" u="none" cap="none" strike="noStrike"/>
          </a:p>
        </p:txBody>
      </p:sp>
      <p:sp>
        <p:nvSpPr>
          <p:cNvPr id="97" name="Google Shape;97;p14"/>
          <p:cNvSpPr/>
          <p:nvPr/>
        </p:nvSpPr>
        <p:spPr>
          <a:xfrm>
            <a:off x="2183011" y="4702969"/>
            <a:ext cx="6167199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促進型と予防型の両立</a:t>
            </a:r>
            <a:endParaRPr b="0" i="0" sz="1750" u="none" cap="none" strike="noStrike"/>
          </a:p>
        </p:txBody>
      </p:sp>
      <p:sp>
        <p:nvSpPr>
          <p:cNvPr id="98" name="Google Shape;98;p14"/>
          <p:cNvSpPr/>
          <p:nvPr/>
        </p:nvSpPr>
        <p:spPr>
          <a:xfrm>
            <a:off x="1273612" y="6014561"/>
            <a:ext cx="680442" cy="30480"/>
          </a:xfrm>
          <a:prstGeom prst="roundRect">
            <a:avLst>
              <a:gd fmla="val 312558" name="adj"/>
            </a:avLst>
          </a:prstGeom>
          <a:solidFill>
            <a:srgbClr val="D8D4D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4"/>
          <p:cNvSpPr/>
          <p:nvPr/>
        </p:nvSpPr>
        <p:spPr>
          <a:xfrm>
            <a:off x="793790" y="5774650"/>
            <a:ext cx="510302" cy="510302"/>
          </a:xfrm>
          <a:prstGeom prst="roundRect">
            <a:avLst>
              <a:gd fmla="val 18669" name="adj"/>
            </a:avLst>
          </a:prstGeom>
          <a:solidFill>
            <a:srgbClr val="F2EEEE"/>
          </a:solidFill>
          <a:ln cap="flat" cmpd="sng" w="9525">
            <a:solidFill>
              <a:srgbClr val="D8D4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00" name="Google Shape;100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78860" y="5817156"/>
            <a:ext cx="340162" cy="425291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4"/>
          <p:cNvSpPr/>
          <p:nvPr/>
        </p:nvSpPr>
        <p:spPr>
          <a:xfrm>
            <a:off x="2183011" y="5746313"/>
            <a:ext cx="2835235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2200"/>
              <a:buFont typeface="Barlow"/>
              <a:buNone/>
            </a:pPr>
            <a:r>
              <a:rPr b="1" i="0" lang="en-US" sz="220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早期発見・早期対応</a:t>
            </a:r>
            <a:endParaRPr b="0" i="0" sz="2200" u="none" cap="none" strike="noStrike"/>
          </a:p>
        </p:txBody>
      </p:sp>
      <p:sp>
        <p:nvSpPr>
          <p:cNvPr id="102" name="Google Shape;102;p14"/>
          <p:cNvSpPr/>
          <p:nvPr/>
        </p:nvSpPr>
        <p:spPr>
          <a:xfrm>
            <a:off x="2183011" y="6236732"/>
            <a:ext cx="6167199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小さな変化に気づく体制づくり</a:t>
            </a:r>
            <a:endParaRPr b="0" i="0" sz="1750" u="none" cap="none" strike="noStrike"/>
          </a:p>
        </p:txBody>
      </p:sp>
      <p:pic>
        <p:nvPicPr>
          <p:cNvPr descr="preencoded.png" id="103" name="Google Shape;103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4225" y="7979450"/>
            <a:ext cx="1257300" cy="175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"/>
          <p:cNvSpPr/>
          <p:nvPr/>
        </p:nvSpPr>
        <p:spPr>
          <a:xfrm>
            <a:off x="793790" y="1459825"/>
            <a:ext cx="5670590" cy="7087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719"/>
              </a:lnSpc>
              <a:spcBef>
                <a:spcPts val="0"/>
              </a:spcBef>
              <a:spcAft>
                <a:spcPts val="0"/>
              </a:spcAft>
              <a:buClr>
                <a:srgbClr val="201B18"/>
              </a:buClr>
              <a:buSzPts val="4450"/>
              <a:buFont typeface="Barlow"/>
              <a:buNone/>
            </a:pPr>
            <a:r>
              <a:rPr b="1" i="0" lang="en-US" sz="4450" u="none" cap="none" strike="noStrike">
                <a:solidFill>
                  <a:srgbClr val="201B18"/>
                </a:solidFill>
                <a:latin typeface="Barlow"/>
                <a:ea typeface="Barlow"/>
                <a:cs typeface="Barlow"/>
                <a:sym typeface="Barlow"/>
              </a:rPr>
              <a:t>組織全体での取り組み</a:t>
            </a:r>
            <a:endParaRPr b="0" i="0" sz="4450" u="none" cap="none" strike="noStrike"/>
          </a:p>
        </p:txBody>
      </p:sp>
      <p:sp>
        <p:nvSpPr>
          <p:cNvPr id="110" name="Google Shape;110;p15"/>
          <p:cNvSpPr/>
          <p:nvPr/>
        </p:nvSpPr>
        <p:spPr>
          <a:xfrm>
            <a:off x="793790" y="2622233"/>
            <a:ext cx="2020253" cy="1306949"/>
          </a:xfrm>
          <a:prstGeom prst="roundRect">
            <a:avLst>
              <a:gd fmla="val 7289" name="adj"/>
            </a:avLst>
          </a:prstGeom>
          <a:solidFill>
            <a:srgbClr val="F2EEEE"/>
          </a:solidFill>
          <a:ln cap="flat" cmpd="sng" w="9525">
            <a:solidFill>
              <a:srgbClr val="D8D4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11" name="Google Shape;11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44372" y="3076337"/>
            <a:ext cx="318968" cy="398621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5"/>
          <p:cNvSpPr/>
          <p:nvPr/>
        </p:nvSpPr>
        <p:spPr>
          <a:xfrm>
            <a:off x="3040856" y="2849047"/>
            <a:ext cx="2267069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2200"/>
              <a:buFont typeface="Barlow"/>
              <a:buNone/>
            </a:pPr>
            <a:r>
              <a:rPr b="1" i="0" lang="en-US" sz="220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相談窓口の設置</a:t>
            </a:r>
            <a:endParaRPr b="0" i="0" sz="2200" u="none" cap="none" strike="noStrike"/>
          </a:p>
        </p:txBody>
      </p:sp>
      <p:sp>
        <p:nvSpPr>
          <p:cNvPr id="113" name="Google Shape;113;p15"/>
          <p:cNvSpPr/>
          <p:nvPr/>
        </p:nvSpPr>
        <p:spPr>
          <a:xfrm>
            <a:off x="3040856" y="3339465"/>
            <a:ext cx="2267069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社内外の専門家と連携</a:t>
            </a:r>
            <a:endParaRPr b="0" i="0" sz="1750" u="none" cap="none" strike="noStrike"/>
          </a:p>
        </p:txBody>
      </p:sp>
      <p:sp>
        <p:nvSpPr>
          <p:cNvPr id="114" name="Google Shape;114;p15"/>
          <p:cNvSpPr/>
          <p:nvPr/>
        </p:nvSpPr>
        <p:spPr>
          <a:xfrm>
            <a:off x="2927390" y="3913942"/>
            <a:ext cx="9875282" cy="15240"/>
          </a:xfrm>
          <a:prstGeom prst="roundRect">
            <a:avLst>
              <a:gd fmla="val 625116" name="adj"/>
            </a:avLst>
          </a:prstGeom>
          <a:solidFill>
            <a:srgbClr val="D8D4D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5"/>
          <p:cNvSpPr/>
          <p:nvPr/>
        </p:nvSpPr>
        <p:spPr>
          <a:xfrm>
            <a:off x="793790" y="4042529"/>
            <a:ext cx="4040624" cy="1306949"/>
          </a:xfrm>
          <a:prstGeom prst="roundRect">
            <a:avLst>
              <a:gd fmla="val 7289" name="adj"/>
            </a:avLst>
          </a:prstGeom>
          <a:solidFill>
            <a:srgbClr val="F2EEEE"/>
          </a:solidFill>
          <a:ln cap="flat" cmpd="sng" w="9525">
            <a:solidFill>
              <a:srgbClr val="D8D4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16" name="Google Shape;116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54618" y="4496633"/>
            <a:ext cx="318968" cy="398621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5"/>
          <p:cNvSpPr/>
          <p:nvPr/>
        </p:nvSpPr>
        <p:spPr>
          <a:xfrm>
            <a:off x="5061228" y="4269343"/>
            <a:ext cx="3117175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2200"/>
              <a:buFont typeface="Barlow"/>
              <a:buNone/>
            </a:pPr>
            <a:r>
              <a:rPr b="1" i="0" lang="en-US" sz="220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ストレスチェックの活用</a:t>
            </a:r>
            <a:endParaRPr b="0" i="0" sz="2200" u="none" cap="none" strike="noStrike"/>
          </a:p>
        </p:txBody>
      </p:sp>
      <p:sp>
        <p:nvSpPr>
          <p:cNvPr id="118" name="Google Shape;118;p15"/>
          <p:cNvSpPr/>
          <p:nvPr/>
        </p:nvSpPr>
        <p:spPr>
          <a:xfrm>
            <a:off x="5061228" y="4759762"/>
            <a:ext cx="3117175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組織全体の状況把握と改善</a:t>
            </a:r>
            <a:endParaRPr b="0" i="0" sz="1750" u="none" cap="none" strike="noStrike"/>
          </a:p>
        </p:txBody>
      </p:sp>
      <p:sp>
        <p:nvSpPr>
          <p:cNvPr id="119" name="Google Shape;119;p15"/>
          <p:cNvSpPr/>
          <p:nvPr/>
        </p:nvSpPr>
        <p:spPr>
          <a:xfrm>
            <a:off x="4947761" y="5334238"/>
            <a:ext cx="7854910" cy="15240"/>
          </a:xfrm>
          <a:prstGeom prst="roundRect">
            <a:avLst>
              <a:gd fmla="val 625116" name="adj"/>
            </a:avLst>
          </a:prstGeom>
          <a:solidFill>
            <a:srgbClr val="D8D4D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5"/>
          <p:cNvSpPr/>
          <p:nvPr/>
        </p:nvSpPr>
        <p:spPr>
          <a:xfrm>
            <a:off x="793790" y="5462826"/>
            <a:ext cx="6061115" cy="1306949"/>
          </a:xfrm>
          <a:prstGeom prst="roundRect">
            <a:avLst>
              <a:gd fmla="val 7289" name="adj"/>
            </a:avLst>
          </a:prstGeom>
          <a:solidFill>
            <a:srgbClr val="F2EEEE"/>
          </a:solidFill>
          <a:ln cap="flat" cmpd="sng" w="9525">
            <a:solidFill>
              <a:srgbClr val="D8D4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21" name="Google Shape;121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64863" y="5916930"/>
            <a:ext cx="318968" cy="398621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5"/>
          <p:cNvSpPr/>
          <p:nvPr/>
        </p:nvSpPr>
        <p:spPr>
          <a:xfrm>
            <a:off x="7081718" y="5689640"/>
            <a:ext cx="3108603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2200"/>
              <a:buFont typeface="Barlow"/>
              <a:buNone/>
            </a:pPr>
            <a:r>
              <a:rPr b="1" i="0" lang="en-US" sz="220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職場復帰支援プログラム</a:t>
            </a:r>
            <a:endParaRPr b="0" i="0" sz="2200" u="none" cap="none" strike="noStrike"/>
          </a:p>
        </p:txBody>
      </p:sp>
      <p:sp>
        <p:nvSpPr>
          <p:cNvPr id="123" name="Google Shape;123;p15"/>
          <p:cNvSpPr/>
          <p:nvPr/>
        </p:nvSpPr>
        <p:spPr>
          <a:xfrm>
            <a:off x="7081718" y="6180058"/>
            <a:ext cx="3108603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段階的な復帰計画の整備</a:t>
            </a:r>
            <a:endParaRPr b="0" i="0" sz="1750" u="none" cap="none" strike="noStrike"/>
          </a:p>
        </p:txBody>
      </p:sp>
      <p:pic>
        <p:nvPicPr>
          <p:cNvPr descr="preencoded.png" id="124" name="Google Shape;124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144500" y="228600"/>
            <a:ext cx="1257300" cy="175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6"/>
          <p:cNvSpPr/>
          <p:nvPr/>
        </p:nvSpPr>
        <p:spPr>
          <a:xfrm>
            <a:off x="793790" y="1412200"/>
            <a:ext cx="5670590" cy="7087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719"/>
              </a:lnSpc>
              <a:spcBef>
                <a:spcPts val="0"/>
              </a:spcBef>
              <a:spcAft>
                <a:spcPts val="0"/>
              </a:spcAft>
              <a:buClr>
                <a:srgbClr val="201B18"/>
              </a:buClr>
              <a:buSzPts val="4450"/>
              <a:buFont typeface="Barlow"/>
              <a:buNone/>
            </a:pPr>
            <a:r>
              <a:rPr b="1" i="0" lang="en-US" sz="4450" u="none" cap="none" strike="noStrike">
                <a:solidFill>
                  <a:srgbClr val="201B18"/>
                </a:solidFill>
                <a:latin typeface="Barlow"/>
                <a:ea typeface="Barlow"/>
                <a:cs typeface="Barlow"/>
                <a:sym typeface="Barlow"/>
              </a:rPr>
              <a:t>継続と習慣化のコツ</a:t>
            </a:r>
            <a:endParaRPr b="0" i="0" sz="4450" u="none" cap="none" strike="noStrike"/>
          </a:p>
        </p:txBody>
      </p:sp>
      <p:sp>
        <p:nvSpPr>
          <p:cNvPr id="131" name="Google Shape;131;p16"/>
          <p:cNvSpPr/>
          <p:nvPr/>
        </p:nvSpPr>
        <p:spPr>
          <a:xfrm>
            <a:off x="1558171" y="3123486"/>
            <a:ext cx="2835235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2200"/>
              <a:buFont typeface="Barlow"/>
              <a:buNone/>
            </a:pPr>
            <a:r>
              <a:rPr b="1" i="0" lang="en-US" sz="220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小さな目標設定</a:t>
            </a:r>
            <a:endParaRPr b="0" i="0" sz="2200" u="none" cap="none" strike="noStrike"/>
          </a:p>
        </p:txBody>
      </p:sp>
      <p:sp>
        <p:nvSpPr>
          <p:cNvPr id="132" name="Google Shape;132;p16"/>
          <p:cNvSpPr/>
          <p:nvPr/>
        </p:nvSpPr>
        <p:spPr>
          <a:xfrm>
            <a:off x="793790" y="3613904"/>
            <a:ext cx="3599617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ハードルを低く始める</a:t>
            </a:r>
            <a:endParaRPr b="0" i="0" sz="1750" u="none" cap="none" strike="noStrike"/>
          </a:p>
        </p:txBody>
      </p:sp>
      <p:pic>
        <p:nvPicPr>
          <p:cNvPr descr="preencoded.png" id="133" name="Google Shape;13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33568" y="2574608"/>
            <a:ext cx="4242673" cy="42426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34" name="Google Shape;134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31324" y="3268861"/>
            <a:ext cx="339328" cy="42422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6"/>
          <p:cNvSpPr/>
          <p:nvPr/>
        </p:nvSpPr>
        <p:spPr>
          <a:xfrm>
            <a:off x="9316403" y="3123486"/>
            <a:ext cx="2835235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2200"/>
              <a:buFont typeface="Barlow"/>
              <a:buNone/>
            </a:pPr>
            <a:r>
              <a:rPr b="1" i="0" lang="en-US" sz="220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成功体験の積み重ね</a:t>
            </a:r>
            <a:endParaRPr b="0" i="0" sz="2200" u="none" cap="none" strike="noStrike"/>
          </a:p>
        </p:txBody>
      </p:sp>
      <p:sp>
        <p:nvSpPr>
          <p:cNvPr id="136" name="Google Shape;136;p16"/>
          <p:cNvSpPr/>
          <p:nvPr/>
        </p:nvSpPr>
        <p:spPr>
          <a:xfrm>
            <a:off x="9316403" y="3613904"/>
            <a:ext cx="3599617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達成感を味わう</a:t>
            </a:r>
            <a:endParaRPr b="0" i="0" sz="1750" u="none" cap="none" strike="noStrike"/>
          </a:p>
        </p:txBody>
      </p:sp>
      <p:pic>
        <p:nvPicPr>
          <p:cNvPr descr="preencoded.png" id="137" name="Google Shape;137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33568" y="2574608"/>
            <a:ext cx="4242673" cy="42426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38" name="Google Shape;138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900035" y="3629858"/>
            <a:ext cx="339328" cy="42422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6"/>
          <p:cNvSpPr/>
          <p:nvPr/>
        </p:nvSpPr>
        <p:spPr>
          <a:xfrm>
            <a:off x="9316403" y="5414963"/>
            <a:ext cx="2835235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2200"/>
              <a:buFont typeface="Barlow"/>
              <a:buNone/>
            </a:pPr>
            <a:r>
              <a:rPr b="1" i="0" lang="en-US" sz="220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仲間と共に取り組む</a:t>
            </a:r>
            <a:endParaRPr b="0" i="0" sz="2200" u="none" cap="none" strike="noStrike"/>
          </a:p>
        </p:txBody>
      </p:sp>
      <p:sp>
        <p:nvSpPr>
          <p:cNvPr id="140" name="Google Shape;140;p16"/>
          <p:cNvSpPr/>
          <p:nvPr/>
        </p:nvSpPr>
        <p:spPr>
          <a:xfrm>
            <a:off x="9316403" y="5905381"/>
            <a:ext cx="3599617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互いに励まし合う関係</a:t>
            </a:r>
            <a:endParaRPr b="0" i="0" sz="1750" u="none" cap="none" strike="noStrike"/>
          </a:p>
        </p:txBody>
      </p:sp>
      <p:pic>
        <p:nvPicPr>
          <p:cNvPr descr="preencoded.png" id="141" name="Google Shape;141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733568" y="2574608"/>
            <a:ext cx="4242673" cy="42426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42" name="Google Shape;142;p1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539037" y="5698569"/>
            <a:ext cx="339328" cy="42422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6"/>
          <p:cNvSpPr/>
          <p:nvPr/>
        </p:nvSpPr>
        <p:spPr>
          <a:xfrm>
            <a:off x="1558171" y="5414963"/>
            <a:ext cx="2835235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2200"/>
              <a:buFont typeface="Barlow"/>
              <a:buNone/>
            </a:pPr>
            <a:r>
              <a:rPr b="1" i="0" lang="en-US" sz="220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記録と振り返り</a:t>
            </a:r>
            <a:endParaRPr b="0" i="0" sz="2200" u="none" cap="none" strike="noStrike"/>
          </a:p>
        </p:txBody>
      </p:sp>
      <p:sp>
        <p:nvSpPr>
          <p:cNvPr id="144" name="Google Shape;144;p16"/>
          <p:cNvSpPr/>
          <p:nvPr/>
        </p:nvSpPr>
        <p:spPr>
          <a:xfrm>
            <a:off x="793790" y="5905381"/>
            <a:ext cx="3599617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変化を可視化する</a:t>
            </a:r>
            <a:endParaRPr b="0" i="0" sz="1750" u="none" cap="none" strike="noStrike"/>
          </a:p>
        </p:txBody>
      </p:sp>
      <p:pic>
        <p:nvPicPr>
          <p:cNvPr descr="preencoded.png" id="145" name="Google Shape;145;p1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733568" y="2574608"/>
            <a:ext cx="4242673" cy="42426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46" name="Google Shape;146;p1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470327" y="5337572"/>
            <a:ext cx="339328" cy="424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47" name="Google Shape;147;p16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3144500" y="228600"/>
            <a:ext cx="1257300" cy="175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53" name="Google Shape;15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69680" y="0"/>
            <a:ext cx="576072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7"/>
          <p:cNvSpPr/>
          <p:nvPr/>
        </p:nvSpPr>
        <p:spPr>
          <a:xfrm>
            <a:off x="793790" y="1796058"/>
            <a:ext cx="5670590" cy="7087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719"/>
              </a:lnSpc>
              <a:spcBef>
                <a:spcPts val="0"/>
              </a:spcBef>
              <a:spcAft>
                <a:spcPts val="0"/>
              </a:spcAft>
              <a:buClr>
                <a:srgbClr val="201B18"/>
              </a:buClr>
              <a:buSzPts val="4450"/>
              <a:buFont typeface="Barlow"/>
              <a:buNone/>
            </a:pPr>
            <a:r>
              <a:rPr b="1" i="0" lang="en-US" sz="4450" u="none" cap="none" strike="noStrike">
                <a:solidFill>
                  <a:srgbClr val="201B18"/>
                </a:solidFill>
                <a:latin typeface="Barlow"/>
                <a:ea typeface="Barlow"/>
                <a:cs typeface="Barlow"/>
                <a:sym typeface="Barlow"/>
              </a:rPr>
              <a:t>よくある質問と回答</a:t>
            </a:r>
            <a:endParaRPr b="0" i="0" sz="4450" u="none" cap="none" strike="noStrike"/>
          </a:p>
        </p:txBody>
      </p:sp>
      <p:sp>
        <p:nvSpPr>
          <p:cNvPr id="155" name="Google Shape;155;p17"/>
          <p:cNvSpPr/>
          <p:nvPr/>
        </p:nvSpPr>
        <p:spPr>
          <a:xfrm>
            <a:off x="793790" y="2844998"/>
            <a:ext cx="3664863" cy="2039422"/>
          </a:xfrm>
          <a:prstGeom prst="roundRect">
            <a:avLst>
              <a:gd fmla="val 4671" name="adj"/>
            </a:avLst>
          </a:prstGeom>
          <a:solidFill>
            <a:srgbClr val="F2EEEE"/>
          </a:solidFill>
          <a:ln cap="flat" cmpd="sng" w="9525">
            <a:solidFill>
              <a:srgbClr val="D8D4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17"/>
          <p:cNvSpPr/>
          <p:nvPr/>
        </p:nvSpPr>
        <p:spPr>
          <a:xfrm>
            <a:off x="1028224" y="3079433"/>
            <a:ext cx="2835235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2200"/>
              <a:buFont typeface="Barlow"/>
              <a:buNone/>
            </a:pPr>
            <a:r>
              <a:rPr b="1" i="0" lang="en-US" sz="220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基本的な取り組み方</a:t>
            </a:r>
            <a:endParaRPr b="0" i="0" sz="2200" u="none" cap="none" strike="noStrike"/>
          </a:p>
        </p:txBody>
      </p:sp>
      <p:sp>
        <p:nvSpPr>
          <p:cNvPr id="157" name="Google Shape;157;p17"/>
          <p:cNvSpPr/>
          <p:nvPr/>
        </p:nvSpPr>
        <p:spPr>
          <a:xfrm>
            <a:off x="1028224" y="3569851"/>
            <a:ext cx="3195995" cy="7258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研修とストレスチェックから始める</a:t>
            </a:r>
            <a:endParaRPr b="0" i="0" sz="1750" u="none" cap="none" strike="noStrike"/>
          </a:p>
        </p:txBody>
      </p:sp>
      <p:sp>
        <p:nvSpPr>
          <p:cNvPr id="158" name="Google Shape;158;p17"/>
          <p:cNvSpPr/>
          <p:nvPr/>
        </p:nvSpPr>
        <p:spPr>
          <a:xfrm>
            <a:off x="4685467" y="2844998"/>
            <a:ext cx="3664863" cy="2039422"/>
          </a:xfrm>
          <a:prstGeom prst="roundRect">
            <a:avLst>
              <a:gd fmla="val 4671" name="adj"/>
            </a:avLst>
          </a:prstGeom>
          <a:solidFill>
            <a:srgbClr val="F2EEEE"/>
          </a:solidFill>
          <a:ln cap="flat" cmpd="sng" w="9525">
            <a:solidFill>
              <a:srgbClr val="D8D4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7"/>
          <p:cNvSpPr/>
          <p:nvPr/>
        </p:nvSpPr>
        <p:spPr>
          <a:xfrm>
            <a:off x="4919901" y="3079433"/>
            <a:ext cx="3195995" cy="7086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2200"/>
              <a:buFont typeface="Barlow"/>
              <a:buNone/>
            </a:pPr>
            <a:r>
              <a:rPr b="1" i="0" lang="en-US" sz="220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厳しい指導とパワハラの境界</a:t>
            </a:r>
            <a:endParaRPr b="0" i="0" sz="2200" u="none" cap="none" strike="noStrike"/>
          </a:p>
        </p:txBody>
      </p:sp>
      <p:sp>
        <p:nvSpPr>
          <p:cNvPr id="160" name="Google Shape;160;p17"/>
          <p:cNvSpPr/>
          <p:nvPr/>
        </p:nvSpPr>
        <p:spPr>
          <a:xfrm>
            <a:off x="4919901" y="3924181"/>
            <a:ext cx="3195995" cy="7258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結果ではなく経緯の見直しを指導</a:t>
            </a:r>
            <a:endParaRPr b="0" i="0" sz="1750" u="none" cap="none" strike="noStrike"/>
          </a:p>
        </p:txBody>
      </p:sp>
      <p:sp>
        <p:nvSpPr>
          <p:cNvPr id="161" name="Google Shape;161;p17"/>
          <p:cNvSpPr/>
          <p:nvPr/>
        </p:nvSpPr>
        <p:spPr>
          <a:xfrm>
            <a:off x="793790" y="5111234"/>
            <a:ext cx="7556421" cy="1322189"/>
          </a:xfrm>
          <a:prstGeom prst="roundRect">
            <a:avLst>
              <a:gd fmla="val 7205" name="adj"/>
            </a:avLst>
          </a:prstGeom>
          <a:solidFill>
            <a:srgbClr val="F2EEEE"/>
          </a:solidFill>
          <a:ln cap="flat" cmpd="sng" w="9525">
            <a:solidFill>
              <a:srgbClr val="D8D4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7"/>
          <p:cNvSpPr/>
          <p:nvPr/>
        </p:nvSpPr>
        <p:spPr>
          <a:xfrm>
            <a:off x="1028224" y="5345668"/>
            <a:ext cx="2835235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2200"/>
              <a:buFont typeface="Barlow"/>
              <a:buNone/>
            </a:pPr>
            <a:r>
              <a:rPr b="1" i="0" lang="en-US" sz="220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職場復帰のサポート</a:t>
            </a:r>
            <a:endParaRPr b="0" i="0" sz="2200" u="none" cap="none" strike="noStrike"/>
          </a:p>
        </p:txBody>
      </p:sp>
      <p:sp>
        <p:nvSpPr>
          <p:cNvPr id="163" name="Google Shape;163;p17"/>
          <p:cNvSpPr/>
          <p:nvPr/>
        </p:nvSpPr>
        <p:spPr>
          <a:xfrm>
            <a:off x="1028224" y="5836087"/>
            <a:ext cx="7087553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段階的な復帰計画と専門家との連携</a:t>
            </a:r>
            <a:endParaRPr b="0" i="0" sz="1750" u="none" cap="none" strike="noStrike"/>
          </a:p>
        </p:txBody>
      </p:sp>
      <p:pic>
        <p:nvPicPr>
          <p:cNvPr descr="preencoded.png" id="164" name="Google Shape;164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225" y="7979450"/>
            <a:ext cx="1257300" cy="175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70" name="Google Shape;17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4630400" cy="297692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18"/>
          <p:cNvSpPr/>
          <p:nvPr/>
        </p:nvSpPr>
        <p:spPr>
          <a:xfrm>
            <a:off x="793790" y="3662720"/>
            <a:ext cx="9071610" cy="7087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719"/>
              </a:lnSpc>
              <a:spcBef>
                <a:spcPts val="0"/>
              </a:spcBef>
              <a:spcAft>
                <a:spcPts val="0"/>
              </a:spcAft>
              <a:buClr>
                <a:srgbClr val="201B18"/>
              </a:buClr>
              <a:buSzPts val="4450"/>
              <a:buFont typeface="Barlow"/>
              <a:buNone/>
            </a:pPr>
            <a:r>
              <a:rPr b="1" i="0" lang="en-US" sz="4450" u="none" cap="none" strike="noStrike">
                <a:solidFill>
                  <a:srgbClr val="201B18"/>
                </a:solidFill>
                <a:latin typeface="Barlow"/>
                <a:ea typeface="Barlow"/>
                <a:cs typeface="Barlow"/>
                <a:sym typeface="Barlow"/>
              </a:rPr>
              <a:t>まとめ：持続可能なキャリアの基盤</a:t>
            </a:r>
            <a:endParaRPr b="0" i="0" sz="4450" u="none" cap="none" strike="noStrike"/>
          </a:p>
        </p:txBody>
      </p:sp>
      <p:pic>
        <p:nvPicPr>
          <p:cNvPr descr="preencoded.png" id="172" name="Google Shape;172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3790" y="4711660"/>
            <a:ext cx="3260646" cy="907256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8"/>
          <p:cNvSpPr/>
          <p:nvPr/>
        </p:nvSpPr>
        <p:spPr>
          <a:xfrm>
            <a:off x="1020604" y="5959078"/>
            <a:ext cx="2807018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2200"/>
              <a:buFont typeface="Barlow"/>
              <a:buNone/>
            </a:pPr>
            <a:r>
              <a:rPr b="1" i="0" lang="en-US" sz="220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自己理解</a:t>
            </a:r>
            <a:endParaRPr b="0" i="0" sz="2200" u="none" cap="none" strike="noStrike"/>
          </a:p>
        </p:txBody>
      </p:sp>
      <p:sp>
        <p:nvSpPr>
          <p:cNvPr id="174" name="Google Shape;174;p18"/>
          <p:cNvSpPr/>
          <p:nvPr/>
        </p:nvSpPr>
        <p:spPr>
          <a:xfrm>
            <a:off x="1020604" y="6449497"/>
            <a:ext cx="2807018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心身の状態を把握</a:t>
            </a:r>
            <a:endParaRPr b="0" i="0" sz="1750" u="none" cap="none" strike="noStrike"/>
          </a:p>
        </p:txBody>
      </p:sp>
      <p:pic>
        <p:nvPicPr>
          <p:cNvPr descr="preencoded.png" id="175" name="Google Shape;175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054435" y="4711660"/>
            <a:ext cx="3260765" cy="907256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18"/>
          <p:cNvSpPr/>
          <p:nvPr/>
        </p:nvSpPr>
        <p:spPr>
          <a:xfrm>
            <a:off x="4281249" y="5959078"/>
            <a:ext cx="2807137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2200"/>
              <a:buFont typeface="Barlow"/>
              <a:buNone/>
            </a:pPr>
            <a:r>
              <a:rPr b="1" i="0" lang="en-US" sz="220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対処法の習得</a:t>
            </a:r>
            <a:endParaRPr b="0" i="0" sz="2200" u="none" cap="none" strike="noStrike"/>
          </a:p>
        </p:txBody>
      </p:sp>
      <p:sp>
        <p:nvSpPr>
          <p:cNvPr id="177" name="Google Shape;177;p18"/>
          <p:cNvSpPr/>
          <p:nvPr/>
        </p:nvSpPr>
        <p:spPr>
          <a:xfrm>
            <a:off x="4281249" y="6449497"/>
            <a:ext cx="2807137" cy="7258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自分に合った方法を見つける</a:t>
            </a:r>
            <a:endParaRPr b="0" i="0" sz="1750" u="none" cap="none" strike="noStrike"/>
          </a:p>
        </p:txBody>
      </p:sp>
      <p:pic>
        <p:nvPicPr>
          <p:cNvPr descr="preencoded.png" id="178" name="Google Shape;178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315200" y="4711660"/>
            <a:ext cx="3260646" cy="907256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18"/>
          <p:cNvSpPr/>
          <p:nvPr/>
        </p:nvSpPr>
        <p:spPr>
          <a:xfrm>
            <a:off x="7542014" y="5959078"/>
            <a:ext cx="2807018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2200"/>
              <a:buFont typeface="Barlow"/>
              <a:buNone/>
            </a:pPr>
            <a:r>
              <a:rPr b="1" i="0" lang="en-US" sz="220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組織的サポート</a:t>
            </a:r>
            <a:endParaRPr b="0" i="0" sz="2200" u="none" cap="none" strike="noStrike"/>
          </a:p>
        </p:txBody>
      </p:sp>
      <p:sp>
        <p:nvSpPr>
          <p:cNvPr id="180" name="Google Shape;180;p18"/>
          <p:cNvSpPr/>
          <p:nvPr/>
        </p:nvSpPr>
        <p:spPr>
          <a:xfrm>
            <a:off x="7542014" y="6449497"/>
            <a:ext cx="2807018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チーム全体で取り組む</a:t>
            </a:r>
            <a:endParaRPr b="0" i="0" sz="1750" u="none" cap="none" strike="noStrike"/>
          </a:p>
        </p:txBody>
      </p:sp>
      <p:pic>
        <p:nvPicPr>
          <p:cNvPr descr="preencoded.png" id="181" name="Google Shape;181;p1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575846" y="4711660"/>
            <a:ext cx="3260765" cy="907256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18"/>
          <p:cNvSpPr/>
          <p:nvPr/>
        </p:nvSpPr>
        <p:spPr>
          <a:xfrm>
            <a:off x="10802660" y="5959078"/>
            <a:ext cx="2807137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2200"/>
              <a:buFont typeface="Barlow"/>
              <a:buNone/>
            </a:pPr>
            <a:r>
              <a:rPr b="1" i="0" lang="en-US" sz="220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継続的実践</a:t>
            </a:r>
            <a:endParaRPr b="0" i="0" sz="2200" u="none" cap="none" strike="noStrike"/>
          </a:p>
        </p:txBody>
      </p:sp>
      <p:sp>
        <p:nvSpPr>
          <p:cNvPr id="183" name="Google Shape;183;p18"/>
          <p:cNvSpPr/>
          <p:nvPr/>
        </p:nvSpPr>
        <p:spPr>
          <a:xfrm>
            <a:off x="10802660" y="6449497"/>
            <a:ext cx="2807137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日々の小さな習慣から</a:t>
            </a:r>
            <a:endParaRPr b="0" i="0" sz="1750" u="none" cap="none" strike="noStrike"/>
          </a:p>
        </p:txBody>
      </p:sp>
      <p:pic>
        <p:nvPicPr>
          <p:cNvPr descr="preencoded.png" id="184" name="Google Shape;184;p1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4225" y="7979450"/>
            <a:ext cx="1257300" cy="175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