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8229600" cx="14630400"/>
  <p:notesSz cx="8229600" cy="146304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Barlow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Barlow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Barlow-italic.fntdata"/><Relationship Id="rId6" Type="http://schemas.openxmlformats.org/officeDocument/2006/relationships/slide" Target="slides/slide2.xml"/><Relationship Id="rId18" Type="http://schemas.openxmlformats.org/officeDocument/2006/relationships/font" Target="fonts/Barlow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/>
              <a:t>‹#›</a:t>
            </a:fld>
            <a:endParaRPr b="0" i="0" sz="1200" u="none" cap="none" strike="noStrik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 master">
  <p:cSld name="Slide 1 master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 master">
  <p:cSld name="Slide 2 mast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 master">
  <p:cSld name="Slide 3 mast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 master">
  <p:cSld name="Slide 4 mast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 master">
  <p:cSld name="Slide 5 mast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 master">
  <p:cSld name="Slide 6 mast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 master">
  <p:cSld name="Slide 7 mast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 master">
  <p:cSld name="Slide 8 mast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3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29.png"/><Relationship Id="rId7" Type="http://schemas.openxmlformats.org/officeDocument/2006/relationships/image" Target="../media/image13.png"/><Relationship Id="rId8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22.png"/><Relationship Id="rId7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1" Type="http://schemas.openxmlformats.org/officeDocument/2006/relationships/image" Target="../media/image5.png"/><Relationship Id="rId10" Type="http://schemas.openxmlformats.org/officeDocument/2006/relationships/image" Target="../media/image35.png"/><Relationship Id="rId9" Type="http://schemas.openxmlformats.org/officeDocument/2006/relationships/image" Target="../media/image15.png"/><Relationship Id="rId5" Type="http://schemas.openxmlformats.org/officeDocument/2006/relationships/image" Target="../media/image23.png"/><Relationship Id="rId6" Type="http://schemas.openxmlformats.org/officeDocument/2006/relationships/image" Target="../media/image26.png"/><Relationship Id="rId7" Type="http://schemas.openxmlformats.org/officeDocument/2006/relationships/image" Target="../media/image25.png"/><Relationship Id="rId8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37.png"/><Relationship Id="rId9" Type="http://schemas.openxmlformats.org/officeDocument/2006/relationships/image" Target="../media/image5.png"/><Relationship Id="rId5" Type="http://schemas.openxmlformats.org/officeDocument/2006/relationships/image" Target="../media/image33.png"/><Relationship Id="rId6" Type="http://schemas.openxmlformats.org/officeDocument/2006/relationships/image" Target="../media/image36.png"/><Relationship Id="rId7" Type="http://schemas.openxmlformats.org/officeDocument/2006/relationships/image" Target="../media/image32.png"/><Relationship Id="rId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0" name="Google Shape;4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1"/>
          <p:cNvSpPr/>
          <p:nvPr/>
        </p:nvSpPr>
        <p:spPr>
          <a:xfrm>
            <a:off x="6280190" y="2872978"/>
            <a:ext cx="6635829" cy="1417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マネジメント目標の実例と達成率向上のポイント</a:t>
            </a:r>
            <a:endParaRPr b="0" i="0" sz="4450" u="none" cap="none" strike="noStrike"/>
          </a:p>
        </p:txBody>
      </p:sp>
      <p:sp>
        <p:nvSpPr>
          <p:cNvPr id="42" name="Google Shape;42;p11"/>
          <p:cNvSpPr/>
          <p:nvPr/>
        </p:nvSpPr>
        <p:spPr>
          <a:xfrm>
            <a:off x="6280190" y="4630698"/>
            <a:ext cx="6635829" cy="7258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組織を効果的に導くには明確な目標設定が不可欠。適切な目標があれば方向性が明確になり、モチベーションも向上。</a:t>
            </a:r>
            <a:endParaRPr b="0" i="0" sz="1750" u="none" cap="none" strike="noStrike"/>
          </a:p>
        </p:txBody>
      </p:sp>
      <p:pic>
        <p:nvPicPr>
          <p:cNvPr descr="preencoded.png" id="43" name="Google Shape;4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9" name="Google Shape;4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6968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2"/>
          <p:cNvSpPr/>
          <p:nvPr/>
        </p:nvSpPr>
        <p:spPr>
          <a:xfrm>
            <a:off x="793790" y="1033105"/>
            <a:ext cx="7370683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効果的な目標設定の基本原則</a:t>
            </a:r>
            <a:endParaRPr b="0" i="0" sz="4450" u="none" cap="none" strike="noStrike"/>
          </a:p>
        </p:txBody>
      </p:sp>
      <p:sp>
        <p:nvSpPr>
          <p:cNvPr id="51" name="Google Shape;51;p12"/>
          <p:cNvSpPr/>
          <p:nvPr/>
        </p:nvSpPr>
        <p:spPr>
          <a:xfrm>
            <a:off x="793790" y="2337197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2" name="Google Shape;5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860" y="2379702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/>
          <p:nvPr/>
        </p:nvSpPr>
        <p:spPr>
          <a:xfrm>
            <a:off x="1530906" y="233719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具体的</a:t>
            </a:r>
            <a:endParaRPr b="0" i="0" sz="2200" u="none" cap="none" strike="noStrike"/>
          </a:p>
        </p:txBody>
      </p:sp>
      <p:sp>
        <p:nvSpPr>
          <p:cNvPr id="54" name="Google Shape;54;p12"/>
          <p:cNvSpPr/>
          <p:nvPr/>
        </p:nvSpPr>
        <p:spPr>
          <a:xfrm>
            <a:off x="1530906" y="2827615"/>
            <a:ext cx="681930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何をどう達成するか明確に</a:t>
            </a:r>
            <a:endParaRPr b="0" i="0" sz="1750" u="none" cap="none" strike="noStrike"/>
          </a:p>
        </p:txBody>
      </p:sp>
      <p:sp>
        <p:nvSpPr>
          <p:cNvPr id="55" name="Google Shape;55;p12"/>
          <p:cNvSpPr/>
          <p:nvPr/>
        </p:nvSpPr>
        <p:spPr>
          <a:xfrm>
            <a:off x="793790" y="3672483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56" name="Google Shape;5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8860" y="3714988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2"/>
          <p:cNvSpPr/>
          <p:nvPr/>
        </p:nvSpPr>
        <p:spPr>
          <a:xfrm>
            <a:off x="1530906" y="367248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測定可能</a:t>
            </a:r>
            <a:endParaRPr b="0" i="0" sz="2200" u="none" cap="none" strike="noStrike"/>
          </a:p>
        </p:txBody>
      </p:sp>
      <p:sp>
        <p:nvSpPr>
          <p:cNvPr id="58" name="Google Shape;58;p12"/>
          <p:cNvSpPr/>
          <p:nvPr/>
        </p:nvSpPr>
        <p:spPr>
          <a:xfrm>
            <a:off x="1530906" y="4162901"/>
            <a:ext cx="681930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進捗を数値で評価できる</a:t>
            </a:r>
            <a:endParaRPr b="0" i="0" sz="1750" u="none" cap="none" strike="noStrike"/>
          </a:p>
        </p:txBody>
      </p:sp>
      <p:sp>
        <p:nvSpPr>
          <p:cNvPr id="59" name="Google Shape;59;p12"/>
          <p:cNvSpPr/>
          <p:nvPr/>
        </p:nvSpPr>
        <p:spPr>
          <a:xfrm>
            <a:off x="793790" y="5007769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0" name="Google Shape;60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8860" y="5050274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/>
          <p:nvPr/>
        </p:nvSpPr>
        <p:spPr>
          <a:xfrm>
            <a:off x="1530906" y="5007769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達成可能</a:t>
            </a:r>
            <a:endParaRPr b="0" i="0" sz="2200" u="none" cap="none" strike="noStrike"/>
          </a:p>
        </p:txBody>
      </p:sp>
      <p:sp>
        <p:nvSpPr>
          <p:cNvPr id="62" name="Google Shape;62;p12"/>
          <p:cNvSpPr/>
          <p:nvPr/>
        </p:nvSpPr>
        <p:spPr>
          <a:xfrm>
            <a:off x="1530906" y="5498187"/>
            <a:ext cx="681930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現実的な難易度設定</a:t>
            </a:r>
            <a:endParaRPr b="0" i="0" sz="1750" u="none" cap="none" strike="noStrike"/>
          </a:p>
        </p:txBody>
      </p:sp>
      <p:sp>
        <p:nvSpPr>
          <p:cNvPr id="63" name="Google Shape;63;p12"/>
          <p:cNvSpPr/>
          <p:nvPr/>
        </p:nvSpPr>
        <p:spPr>
          <a:xfrm>
            <a:off x="793790" y="6343055"/>
            <a:ext cx="510302" cy="510302"/>
          </a:xfrm>
          <a:prstGeom prst="roundRect">
            <a:avLst>
              <a:gd fmla="val 18669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64" name="Google Shape;64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8860" y="6385560"/>
            <a:ext cx="340162" cy="42529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/>
          <p:nvPr/>
        </p:nvSpPr>
        <p:spPr>
          <a:xfrm>
            <a:off x="1530906" y="6343055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関連性</a:t>
            </a:r>
            <a:endParaRPr b="0" i="0" sz="2200" u="none" cap="none" strike="noStrike"/>
          </a:p>
        </p:txBody>
      </p:sp>
      <p:sp>
        <p:nvSpPr>
          <p:cNvPr id="66" name="Google Shape;66;p12"/>
          <p:cNvSpPr/>
          <p:nvPr/>
        </p:nvSpPr>
        <p:spPr>
          <a:xfrm>
            <a:off x="1530906" y="6833473"/>
            <a:ext cx="681930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組織戦略と連携している</a:t>
            </a:r>
            <a:endParaRPr b="0" i="0" sz="1750" u="none" cap="none" strike="noStrike"/>
          </a:p>
        </p:txBody>
      </p:sp>
      <p:pic>
        <p:nvPicPr>
          <p:cNvPr descr="preencoded.png" id="67" name="Google Shape;67;p1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/>
          <p:nvPr/>
        </p:nvSpPr>
        <p:spPr>
          <a:xfrm>
            <a:off x="793790" y="2335887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役職別の目標設定例</a:t>
            </a:r>
            <a:endParaRPr b="0" i="0" sz="4450" u="none" cap="none" strike="noStrike"/>
          </a:p>
        </p:txBody>
      </p:sp>
      <p:sp>
        <p:nvSpPr>
          <p:cNvPr id="74" name="Google Shape;74;p13"/>
          <p:cNvSpPr/>
          <p:nvPr/>
        </p:nvSpPr>
        <p:spPr>
          <a:xfrm>
            <a:off x="793790" y="361164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部長クラス</a:t>
            </a:r>
            <a:endParaRPr b="0" i="0" sz="2200" u="none" cap="none" strike="noStrike"/>
          </a:p>
        </p:txBody>
      </p:sp>
      <p:sp>
        <p:nvSpPr>
          <p:cNvPr id="75" name="Google Shape;75;p13"/>
          <p:cNvSpPr/>
          <p:nvPr/>
        </p:nvSpPr>
        <p:spPr>
          <a:xfrm>
            <a:off x="793790" y="4192786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部門全体の業績向上</a:t>
            </a:r>
            <a:endParaRPr b="0" i="0" sz="1750" u="none" cap="none" strike="noStrike"/>
          </a:p>
        </p:txBody>
      </p:sp>
      <p:sp>
        <p:nvSpPr>
          <p:cNvPr id="76" name="Google Shape;76;p13"/>
          <p:cNvSpPr/>
          <p:nvPr/>
        </p:nvSpPr>
        <p:spPr>
          <a:xfrm>
            <a:off x="793790" y="4759762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各チームの生産性バランス</a:t>
            </a:r>
            <a:endParaRPr b="0" i="0" sz="1750" u="none" cap="none" strike="noStrike"/>
          </a:p>
        </p:txBody>
      </p:sp>
      <p:sp>
        <p:nvSpPr>
          <p:cNvPr id="77" name="Google Shape;77;p13"/>
          <p:cNvSpPr/>
          <p:nvPr/>
        </p:nvSpPr>
        <p:spPr>
          <a:xfrm>
            <a:off x="793790" y="5326737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人材育成と組織健全性</a:t>
            </a:r>
            <a:endParaRPr b="0" i="0" sz="1750" u="none" cap="none" strike="noStrike"/>
          </a:p>
        </p:txBody>
      </p:sp>
      <p:sp>
        <p:nvSpPr>
          <p:cNvPr id="78" name="Google Shape;78;p13"/>
          <p:cNvSpPr/>
          <p:nvPr/>
        </p:nvSpPr>
        <p:spPr>
          <a:xfrm>
            <a:off x="7139226" y="361164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課長クラス</a:t>
            </a:r>
            <a:endParaRPr b="0" i="0" sz="2200" u="none" cap="none" strike="noStrike"/>
          </a:p>
        </p:txBody>
      </p:sp>
      <p:sp>
        <p:nvSpPr>
          <p:cNvPr id="79" name="Google Shape;79;p13"/>
          <p:cNvSpPr/>
          <p:nvPr/>
        </p:nvSpPr>
        <p:spPr>
          <a:xfrm>
            <a:off x="7139226" y="4192786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チームの業績達成</a:t>
            </a:r>
            <a:endParaRPr b="0" i="0" sz="1750" u="none" cap="none" strike="noStrike"/>
          </a:p>
        </p:txBody>
      </p:sp>
      <p:sp>
        <p:nvSpPr>
          <p:cNvPr id="80" name="Google Shape;80;p13"/>
          <p:cNvSpPr/>
          <p:nvPr/>
        </p:nvSpPr>
        <p:spPr>
          <a:xfrm>
            <a:off x="7139226" y="4759762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メンバー育成</a:t>
            </a:r>
            <a:endParaRPr b="0" i="0" sz="1750" u="none" cap="none" strike="noStrike"/>
          </a:p>
        </p:txBody>
      </p:sp>
      <p:sp>
        <p:nvSpPr>
          <p:cNvPr id="81" name="Google Shape;81;p13"/>
          <p:cNvSpPr/>
          <p:nvPr/>
        </p:nvSpPr>
        <p:spPr>
          <a:xfrm>
            <a:off x="7139226" y="5326737"/>
            <a:ext cx="5784413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業務プロセス改善</a:t>
            </a:r>
            <a:endParaRPr b="0" i="0" sz="1750" u="none" cap="none" strike="noStrike"/>
          </a:p>
        </p:txBody>
      </p:sp>
      <p:pic>
        <p:nvPicPr>
          <p:cNvPr descr="preencoded.png" id="82" name="Google Shape;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8" name="Google Shape;8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/>
          <p:nvPr/>
        </p:nvSpPr>
        <p:spPr>
          <a:xfrm>
            <a:off x="6280200" y="802350"/>
            <a:ext cx="68643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職種別のマネジメント目標</a:t>
            </a:r>
            <a:endParaRPr b="0" i="0" sz="4450" u="none" cap="none" strike="noStrike"/>
          </a:p>
        </p:txBody>
      </p:sp>
      <p:sp>
        <p:nvSpPr>
          <p:cNvPr id="90" name="Google Shape;90;p14"/>
          <p:cNvSpPr/>
          <p:nvPr/>
        </p:nvSpPr>
        <p:spPr>
          <a:xfrm>
            <a:off x="6280190" y="2560082"/>
            <a:ext cx="3204567" cy="2320171"/>
          </a:xfrm>
          <a:prstGeom prst="roundRect">
            <a:avLst>
              <a:gd fmla="val 4106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6514624" y="2794516"/>
            <a:ext cx="2735699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営業部門</a:t>
            </a:r>
            <a:endParaRPr b="0" i="0" sz="2200" u="none" cap="none" strike="noStrike"/>
          </a:p>
        </p:txBody>
      </p:sp>
      <p:sp>
        <p:nvSpPr>
          <p:cNvPr id="92" name="Google Shape;92;p14"/>
          <p:cNvSpPr/>
          <p:nvPr/>
        </p:nvSpPr>
        <p:spPr>
          <a:xfrm>
            <a:off x="6514624" y="3284934"/>
            <a:ext cx="27356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新規顧客獲得数</a:t>
            </a:r>
            <a:endParaRPr b="0" i="0" sz="1750" u="none" cap="none" strike="noStrike"/>
          </a:p>
        </p:txBody>
      </p:sp>
      <p:sp>
        <p:nvSpPr>
          <p:cNvPr id="93" name="Google Shape;93;p14"/>
          <p:cNvSpPr/>
          <p:nvPr/>
        </p:nvSpPr>
        <p:spPr>
          <a:xfrm>
            <a:off x="6514624" y="3783925"/>
            <a:ext cx="27356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契約更新率向上</a:t>
            </a:r>
            <a:endParaRPr b="0" i="0" sz="1750" u="none" cap="none" strike="noStrike"/>
          </a:p>
        </p:txBody>
      </p:sp>
      <p:sp>
        <p:nvSpPr>
          <p:cNvPr id="94" name="Google Shape;94;p14"/>
          <p:cNvSpPr/>
          <p:nvPr/>
        </p:nvSpPr>
        <p:spPr>
          <a:xfrm>
            <a:off x="6514624" y="4282916"/>
            <a:ext cx="27356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商談成約率改善</a:t>
            </a:r>
            <a:endParaRPr b="0" i="0" sz="1750" u="none" cap="none" strike="noStrike"/>
          </a:p>
        </p:txBody>
      </p:sp>
      <p:sp>
        <p:nvSpPr>
          <p:cNvPr id="95" name="Google Shape;95;p14"/>
          <p:cNvSpPr/>
          <p:nvPr/>
        </p:nvSpPr>
        <p:spPr>
          <a:xfrm>
            <a:off x="9711571" y="2560082"/>
            <a:ext cx="3204567" cy="2320171"/>
          </a:xfrm>
          <a:prstGeom prst="roundRect">
            <a:avLst>
              <a:gd fmla="val 4106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9946005" y="2794516"/>
            <a:ext cx="2735699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製造部門</a:t>
            </a:r>
            <a:endParaRPr b="0" i="0" sz="2200" u="none" cap="none" strike="noStrike"/>
          </a:p>
        </p:txBody>
      </p:sp>
      <p:sp>
        <p:nvSpPr>
          <p:cNvPr id="97" name="Google Shape;97;p14"/>
          <p:cNvSpPr/>
          <p:nvPr/>
        </p:nvSpPr>
        <p:spPr>
          <a:xfrm>
            <a:off x="9946005" y="3284934"/>
            <a:ext cx="27356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不良率削減</a:t>
            </a:r>
            <a:endParaRPr b="0" i="0" sz="1750" u="none" cap="none" strike="noStrike"/>
          </a:p>
        </p:txBody>
      </p:sp>
      <p:sp>
        <p:nvSpPr>
          <p:cNvPr id="98" name="Google Shape;98;p14"/>
          <p:cNvSpPr/>
          <p:nvPr/>
        </p:nvSpPr>
        <p:spPr>
          <a:xfrm>
            <a:off x="9946005" y="3783925"/>
            <a:ext cx="27356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生産ライン稼働率向上</a:t>
            </a:r>
            <a:endParaRPr b="0" i="0" sz="1750" u="none" cap="none" strike="noStrike"/>
          </a:p>
        </p:txBody>
      </p:sp>
      <p:sp>
        <p:nvSpPr>
          <p:cNvPr id="99" name="Google Shape;99;p14"/>
          <p:cNvSpPr/>
          <p:nvPr/>
        </p:nvSpPr>
        <p:spPr>
          <a:xfrm>
            <a:off x="9946005" y="4282916"/>
            <a:ext cx="2735699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製造コスト削減</a:t>
            </a:r>
            <a:endParaRPr b="0" i="0" sz="1750" u="none" cap="none" strike="noStrike"/>
          </a:p>
        </p:txBody>
      </p:sp>
      <p:sp>
        <p:nvSpPr>
          <p:cNvPr id="100" name="Google Shape;100;p14"/>
          <p:cNvSpPr/>
          <p:nvPr/>
        </p:nvSpPr>
        <p:spPr>
          <a:xfrm>
            <a:off x="6280190" y="5107067"/>
            <a:ext cx="6635829" cy="2320171"/>
          </a:xfrm>
          <a:prstGeom prst="roundRect">
            <a:avLst>
              <a:gd fmla="val 4106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6514624" y="5341501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開発部門</a:t>
            </a:r>
            <a:endParaRPr b="0" i="0" sz="2200" u="none" cap="none" strike="noStrike"/>
          </a:p>
        </p:txBody>
      </p:sp>
      <p:sp>
        <p:nvSpPr>
          <p:cNvPr id="102" name="Google Shape;102;p14"/>
          <p:cNvSpPr/>
          <p:nvPr/>
        </p:nvSpPr>
        <p:spPr>
          <a:xfrm>
            <a:off x="6514624" y="5831919"/>
            <a:ext cx="616696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開発サイクル短縮</a:t>
            </a:r>
            <a:endParaRPr b="0" i="0" sz="1750" u="none" cap="none" strike="noStrike"/>
          </a:p>
        </p:txBody>
      </p:sp>
      <p:sp>
        <p:nvSpPr>
          <p:cNvPr id="103" name="Google Shape;103;p14"/>
          <p:cNvSpPr/>
          <p:nvPr/>
        </p:nvSpPr>
        <p:spPr>
          <a:xfrm>
            <a:off x="6514624" y="6330910"/>
            <a:ext cx="616696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品質指標改善</a:t>
            </a:r>
            <a:endParaRPr b="0" i="0" sz="1750" u="none" cap="none" strike="noStrike"/>
          </a:p>
        </p:txBody>
      </p:sp>
      <p:sp>
        <p:nvSpPr>
          <p:cNvPr id="104" name="Google Shape;104;p14"/>
          <p:cNvSpPr/>
          <p:nvPr/>
        </p:nvSpPr>
        <p:spPr>
          <a:xfrm>
            <a:off x="6514624" y="6829901"/>
            <a:ext cx="6166961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イノベーション促進</a:t>
            </a:r>
            <a:endParaRPr b="0" i="0" sz="1750" u="none" cap="none" strike="noStrike"/>
          </a:p>
        </p:txBody>
      </p:sp>
      <p:pic>
        <p:nvPicPr>
          <p:cNvPr descr="preencoded.png" id="105" name="Google Shape;10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11" name="Google Shape;1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4630400" cy="242042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/>
          <p:nvPr/>
        </p:nvSpPr>
        <p:spPr>
          <a:xfrm>
            <a:off x="645438" y="2812494"/>
            <a:ext cx="5993130" cy="5762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3600"/>
              <a:buFont typeface="Barlow"/>
              <a:buNone/>
            </a:pPr>
            <a:r>
              <a:rPr b="1" i="0" lang="en-US" sz="360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効果的な目標運用のポイント</a:t>
            </a:r>
            <a:endParaRPr b="0" i="0" sz="3600" u="none" cap="none" strike="noStrike"/>
          </a:p>
        </p:txBody>
      </p:sp>
      <p:sp>
        <p:nvSpPr>
          <p:cNvPr id="113" name="Google Shape;113;p15"/>
          <p:cNvSpPr/>
          <p:nvPr/>
        </p:nvSpPr>
        <p:spPr>
          <a:xfrm>
            <a:off x="7303770" y="3665339"/>
            <a:ext cx="22860" cy="4056936"/>
          </a:xfrm>
          <a:prstGeom prst="roundRect">
            <a:avLst>
              <a:gd fmla="val 338821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6577429" y="4068723"/>
            <a:ext cx="553164" cy="22860"/>
          </a:xfrm>
          <a:prstGeom prst="roundRect">
            <a:avLst>
              <a:gd fmla="val 338821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7107734" y="3872746"/>
            <a:ext cx="414933" cy="414933"/>
          </a:xfrm>
          <a:prstGeom prst="roundRect">
            <a:avLst>
              <a:gd fmla="val 18667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6" name="Google Shape;11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6849" y="3907274"/>
            <a:ext cx="276582" cy="34575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/>
          <p:nvPr/>
        </p:nvSpPr>
        <p:spPr>
          <a:xfrm>
            <a:off x="4088011" y="3849648"/>
            <a:ext cx="2305169" cy="288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800"/>
              <a:buFont typeface="Barlow"/>
              <a:buNone/>
            </a:pPr>
            <a:r>
              <a:rPr b="1" i="0" lang="en-US" sz="18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定期的な進捗確認</a:t>
            </a:r>
            <a:endParaRPr b="0" i="0" sz="1800" u="none" cap="none" strike="noStrike"/>
          </a:p>
        </p:txBody>
      </p:sp>
      <p:sp>
        <p:nvSpPr>
          <p:cNvPr id="118" name="Google Shape;118;p15"/>
          <p:cNvSpPr/>
          <p:nvPr/>
        </p:nvSpPr>
        <p:spPr>
          <a:xfrm>
            <a:off x="645438" y="4248388"/>
            <a:ext cx="5747742" cy="295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450"/>
              <a:buFont typeface="Montserrat"/>
              <a:buNone/>
            </a:pPr>
            <a:r>
              <a:rPr b="0" i="0" lang="en-US" sz="14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週次・月次で状況を可視化</a:t>
            </a:r>
            <a:endParaRPr b="0" i="0" sz="1450" u="none" cap="none" strike="noStrike"/>
          </a:p>
        </p:txBody>
      </p:sp>
      <p:sp>
        <p:nvSpPr>
          <p:cNvPr id="119" name="Google Shape;119;p15"/>
          <p:cNvSpPr/>
          <p:nvPr/>
        </p:nvSpPr>
        <p:spPr>
          <a:xfrm>
            <a:off x="7499806" y="4990624"/>
            <a:ext cx="553164" cy="22860"/>
          </a:xfrm>
          <a:prstGeom prst="roundRect">
            <a:avLst>
              <a:gd fmla="val 338821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5"/>
          <p:cNvSpPr/>
          <p:nvPr/>
        </p:nvSpPr>
        <p:spPr>
          <a:xfrm>
            <a:off x="7107734" y="4794647"/>
            <a:ext cx="414933" cy="414933"/>
          </a:xfrm>
          <a:prstGeom prst="roundRect">
            <a:avLst>
              <a:gd fmla="val 18667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21" name="Google Shape;121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76849" y="4829175"/>
            <a:ext cx="276582" cy="34575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/>
          <p:nvPr/>
        </p:nvSpPr>
        <p:spPr>
          <a:xfrm>
            <a:off x="8237220" y="4771549"/>
            <a:ext cx="2305169" cy="288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800"/>
              <a:buFont typeface="Barlow"/>
              <a:buNone/>
            </a:pPr>
            <a:r>
              <a:rPr b="1" i="0" lang="en-US" sz="18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原因分析</a:t>
            </a:r>
            <a:endParaRPr b="0" i="0" sz="1800" u="none" cap="none" strike="noStrike"/>
          </a:p>
        </p:txBody>
      </p:sp>
      <p:sp>
        <p:nvSpPr>
          <p:cNvPr id="123" name="Google Shape;123;p15"/>
          <p:cNvSpPr/>
          <p:nvPr/>
        </p:nvSpPr>
        <p:spPr>
          <a:xfrm>
            <a:off x="8237220" y="5170289"/>
            <a:ext cx="5747742" cy="295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450"/>
              <a:buFont typeface="Montserrat"/>
              <a:buNone/>
            </a:pPr>
            <a:r>
              <a:rPr b="0" i="0" lang="en-US" sz="14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遅れの要因を特定</a:t>
            </a:r>
            <a:endParaRPr b="0" i="0" sz="1450" u="none" cap="none" strike="noStrike"/>
          </a:p>
        </p:txBody>
      </p:sp>
      <p:sp>
        <p:nvSpPr>
          <p:cNvPr id="124" name="Google Shape;124;p15"/>
          <p:cNvSpPr/>
          <p:nvPr/>
        </p:nvSpPr>
        <p:spPr>
          <a:xfrm>
            <a:off x="6577429" y="5820370"/>
            <a:ext cx="553164" cy="22860"/>
          </a:xfrm>
          <a:prstGeom prst="roundRect">
            <a:avLst>
              <a:gd fmla="val 338821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7107734" y="5624393"/>
            <a:ext cx="414933" cy="414933"/>
          </a:xfrm>
          <a:prstGeom prst="roundRect">
            <a:avLst>
              <a:gd fmla="val 18667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26" name="Google Shape;12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76849" y="5658922"/>
            <a:ext cx="276582" cy="34575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/>
          <p:nvPr/>
        </p:nvSpPr>
        <p:spPr>
          <a:xfrm>
            <a:off x="4088011" y="5601295"/>
            <a:ext cx="2305169" cy="288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800"/>
              <a:buFont typeface="Barlow"/>
              <a:buNone/>
            </a:pPr>
            <a:r>
              <a:rPr b="1" i="0" lang="en-US" sz="18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軌道修正</a:t>
            </a:r>
            <a:endParaRPr b="0" i="0" sz="1800" u="none" cap="none" strike="noStrike"/>
          </a:p>
        </p:txBody>
      </p:sp>
      <p:sp>
        <p:nvSpPr>
          <p:cNvPr id="128" name="Google Shape;128;p15"/>
          <p:cNvSpPr/>
          <p:nvPr/>
        </p:nvSpPr>
        <p:spPr>
          <a:xfrm>
            <a:off x="645438" y="6000036"/>
            <a:ext cx="5747742" cy="295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450"/>
              <a:buFont typeface="Montserrat"/>
              <a:buNone/>
            </a:pPr>
            <a:r>
              <a:rPr b="0" i="0" lang="en-US" sz="14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必要に応じて目標調整</a:t>
            </a:r>
            <a:endParaRPr b="0" i="0" sz="1450" u="none" cap="none" strike="noStrike"/>
          </a:p>
        </p:txBody>
      </p:sp>
      <p:sp>
        <p:nvSpPr>
          <p:cNvPr id="129" name="Google Shape;129;p15"/>
          <p:cNvSpPr/>
          <p:nvPr/>
        </p:nvSpPr>
        <p:spPr>
          <a:xfrm>
            <a:off x="7499806" y="6650236"/>
            <a:ext cx="553164" cy="22860"/>
          </a:xfrm>
          <a:prstGeom prst="roundRect">
            <a:avLst>
              <a:gd fmla="val 338821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7107734" y="6454259"/>
            <a:ext cx="414933" cy="414933"/>
          </a:xfrm>
          <a:prstGeom prst="roundRect">
            <a:avLst>
              <a:gd fmla="val 18667" name="adj"/>
            </a:avLst>
          </a:prstGeom>
          <a:solidFill>
            <a:srgbClr val="F2EEEE"/>
          </a:solidFill>
          <a:ln cap="flat" cmpd="sng" w="9525">
            <a:solidFill>
              <a:srgbClr val="D8D4D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31" name="Google Shape;131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76849" y="6488787"/>
            <a:ext cx="276582" cy="34575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/>
          <p:nvPr/>
        </p:nvSpPr>
        <p:spPr>
          <a:xfrm>
            <a:off x="8237220" y="6431161"/>
            <a:ext cx="2305169" cy="288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800"/>
              <a:buFont typeface="Barlow"/>
              <a:buNone/>
            </a:pPr>
            <a:r>
              <a:rPr b="1" i="0" lang="en-US" sz="18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必要な支援提供</a:t>
            </a:r>
            <a:endParaRPr b="0" i="0" sz="1800" u="none" cap="none" strike="noStrike"/>
          </a:p>
        </p:txBody>
      </p:sp>
      <p:sp>
        <p:nvSpPr>
          <p:cNvPr id="133" name="Google Shape;133;p15"/>
          <p:cNvSpPr/>
          <p:nvPr/>
        </p:nvSpPr>
        <p:spPr>
          <a:xfrm>
            <a:off x="8237220" y="6829901"/>
            <a:ext cx="5747742" cy="295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450"/>
              <a:buFont typeface="Montserrat"/>
              <a:buNone/>
            </a:pPr>
            <a:r>
              <a:rPr b="0" i="0" lang="en-US" sz="14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リソースや障害除去</a:t>
            </a:r>
            <a:endParaRPr b="0" i="0" sz="1450" u="none" cap="none" strike="noStrike"/>
          </a:p>
        </p:txBody>
      </p:sp>
      <p:pic>
        <p:nvPicPr>
          <p:cNvPr descr="preencoded.png" id="134" name="Google Shape;134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225" y="797945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0" name="Google Shape;14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76072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6"/>
          <p:cNvSpPr/>
          <p:nvPr/>
        </p:nvSpPr>
        <p:spPr>
          <a:xfrm>
            <a:off x="6280190" y="1194554"/>
            <a:ext cx="6635829" cy="14175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目標達成のための支援とフィードバック</a:t>
            </a:r>
            <a:endParaRPr b="0" i="0" sz="4450" u="none" cap="none" strike="noStrike"/>
          </a:p>
        </p:txBody>
      </p:sp>
      <p:pic>
        <p:nvPicPr>
          <p:cNvPr descr="preencoded.png" id="142" name="Google Shape;14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80190" y="2952274"/>
            <a:ext cx="1134070" cy="1360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/>
          <p:nvPr/>
        </p:nvSpPr>
        <p:spPr>
          <a:xfrm>
            <a:off x="7754422" y="3179088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研修機会提供</a:t>
            </a:r>
            <a:endParaRPr b="0" i="0" sz="2200" u="none" cap="none" strike="noStrike"/>
          </a:p>
        </p:txBody>
      </p:sp>
      <p:sp>
        <p:nvSpPr>
          <p:cNvPr id="144" name="Google Shape;144;p16"/>
          <p:cNvSpPr/>
          <p:nvPr/>
        </p:nvSpPr>
        <p:spPr>
          <a:xfrm>
            <a:off x="7754422" y="3669506"/>
            <a:ext cx="5161598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必要スキル習得支援</a:t>
            </a:r>
            <a:endParaRPr b="0" i="0" sz="1750" u="none" cap="none" strike="noStrike"/>
          </a:p>
        </p:txBody>
      </p:sp>
      <p:pic>
        <p:nvPicPr>
          <p:cNvPr descr="preencoded.png" id="145" name="Google Shape;14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0190" y="4313158"/>
            <a:ext cx="1134070" cy="1360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/>
          <p:cNvSpPr/>
          <p:nvPr/>
        </p:nvSpPr>
        <p:spPr>
          <a:xfrm>
            <a:off x="7754422" y="4539972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1on1ミーティング</a:t>
            </a:r>
            <a:endParaRPr b="0" i="0" sz="2200" u="none" cap="none" strike="noStrike"/>
          </a:p>
        </p:txBody>
      </p:sp>
      <p:sp>
        <p:nvSpPr>
          <p:cNvPr id="147" name="Google Shape;147;p16"/>
          <p:cNvSpPr/>
          <p:nvPr/>
        </p:nvSpPr>
        <p:spPr>
          <a:xfrm>
            <a:off x="7754422" y="5030391"/>
            <a:ext cx="5161598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個別進捗確認と助言</a:t>
            </a:r>
            <a:endParaRPr b="0" i="0" sz="1750" u="none" cap="none" strike="noStrike"/>
          </a:p>
        </p:txBody>
      </p:sp>
      <p:pic>
        <p:nvPicPr>
          <p:cNvPr descr="preencoded.png" id="148" name="Google Shape;148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80190" y="5674042"/>
            <a:ext cx="1134070" cy="1360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/>
          <p:nvPr/>
        </p:nvSpPr>
        <p:spPr>
          <a:xfrm>
            <a:off x="7754422" y="590085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成功の称賛</a:t>
            </a:r>
            <a:endParaRPr b="0" i="0" sz="2200" u="none" cap="none" strike="noStrike"/>
          </a:p>
        </p:txBody>
      </p:sp>
      <p:sp>
        <p:nvSpPr>
          <p:cNvPr id="150" name="Google Shape;150;p16"/>
          <p:cNvSpPr/>
          <p:nvPr/>
        </p:nvSpPr>
        <p:spPr>
          <a:xfrm>
            <a:off x="7754422" y="6391275"/>
            <a:ext cx="5161598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小さな成果も認める</a:t>
            </a:r>
            <a:endParaRPr b="0" i="0" sz="1750" u="none" cap="none" strike="noStrike"/>
          </a:p>
        </p:txBody>
      </p:sp>
      <p:pic>
        <p:nvPicPr>
          <p:cNvPr descr="preencoded.png" id="151" name="Google Shape;151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/>
          <p:nvPr/>
        </p:nvSpPr>
        <p:spPr>
          <a:xfrm>
            <a:off x="793790" y="1412200"/>
            <a:ext cx="5670590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目標未達成時の対応</a:t>
            </a:r>
            <a:endParaRPr b="0" i="0" sz="4450" u="none" cap="none" strike="noStrike"/>
          </a:p>
        </p:txBody>
      </p:sp>
      <p:sp>
        <p:nvSpPr>
          <p:cNvPr id="158" name="Google Shape;158;p17"/>
          <p:cNvSpPr/>
          <p:nvPr/>
        </p:nvSpPr>
        <p:spPr>
          <a:xfrm>
            <a:off x="1558171" y="312348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原因分析</a:t>
            </a:r>
            <a:endParaRPr b="0" i="0" sz="2200" u="none" cap="none" strike="noStrike"/>
          </a:p>
        </p:txBody>
      </p:sp>
      <p:sp>
        <p:nvSpPr>
          <p:cNvPr id="159" name="Google Shape;159;p17"/>
          <p:cNvSpPr/>
          <p:nvPr/>
        </p:nvSpPr>
        <p:spPr>
          <a:xfrm>
            <a:off x="793790" y="3613904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客観的に要因を特定</a:t>
            </a:r>
            <a:endParaRPr b="0" i="0" sz="1750" u="none" cap="none" strike="noStrike"/>
          </a:p>
        </p:txBody>
      </p:sp>
      <p:pic>
        <p:nvPicPr>
          <p:cNvPr descr="preencoded.png" id="160" name="Google Shape;16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1" name="Google Shape;16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1324" y="3268861"/>
            <a:ext cx="339328" cy="42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7"/>
          <p:cNvSpPr/>
          <p:nvPr/>
        </p:nvSpPr>
        <p:spPr>
          <a:xfrm>
            <a:off x="9316403" y="3123486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教訓抽出</a:t>
            </a:r>
            <a:endParaRPr b="0" i="0" sz="2200" u="none" cap="none" strike="noStrike"/>
          </a:p>
        </p:txBody>
      </p:sp>
      <p:sp>
        <p:nvSpPr>
          <p:cNvPr id="163" name="Google Shape;163;p17"/>
          <p:cNvSpPr/>
          <p:nvPr/>
        </p:nvSpPr>
        <p:spPr>
          <a:xfrm>
            <a:off x="9316403" y="3613904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成功・失敗点を整理</a:t>
            </a:r>
            <a:endParaRPr b="0" i="0" sz="1750" u="none" cap="none" strike="noStrike"/>
          </a:p>
        </p:txBody>
      </p:sp>
      <p:pic>
        <p:nvPicPr>
          <p:cNvPr descr="preencoded.png" id="164" name="Google Shape;16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5" name="Google Shape;16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00035" y="3629858"/>
            <a:ext cx="339328" cy="42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/>
          <p:nvPr/>
        </p:nvSpPr>
        <p:spPr>
          <a:xfrm>
            <a:off x="9316403" y="541496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知見共有</a:t>
            </a:r>
            <a:endParaRPr b="0" i="0" sz="2200" u="none" cap="none" strike="noStrike"/>
          </a:p>
        </p:txBody>
      </p:sp>
      <p:sp>
        <p:nvSpPr>
          <p:cNvPr id="167" name="Google Shape;167;p17"/>
          <p:cNvSpPr/>
          <p:nvPr/>
        </p:nvSpPr>
        <p:spPr>
          <a:xfrm>
            <a:off x="9316403" y="5905381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チーム全体で学びを共有</a:t>
            </a:r>
            <a:endParaRPr b="0" i="0" sz="1750" u="none" cap="none" strike="noStrike"/>
          </a:p>
        </p:txBody>
      </p:sp>
      <p:pic>
        <p:nvPicPr>
          <p:cNvPr descr="preencoded.png" id="168" name="Google Shape;168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9" name="Google Shape;169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39037" y="5698569"/>
            <a:ext cx="339328" cy="42422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/>
          <p:nvPr/>
        </p:nvSpPr>
        <p:spPr>
          <a:xfrm>
            <a:off x="1558171" y="5414963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次期計画反映</a:t>
            </a:r>
            <a:endParaRPr b="0" i="0" sz="2200" u="none" cap="none" strike="noStrike"/>
          </a:p>
        </p:txBody>
      </p:sp>
      <p:sp>
        <p:nvSpPr>
          <p:cNvPr id="171" name="Google Shape;171;p17"/>
          <p:cNvSpPr/>
          <p:nvPr/>
        </p:nvSpPr>
        <p:spPr>
          <a:xfrm>
            <a:off x="793790" y="5905381"/>
            <a:ext cx="3599617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改善策を新目標に組込</a:t>
            </a:r>
            <a:endParaRPr b="0" i="0" sz="1750" u="none" cap="none" strike="noStrike"/>
          </a:p>
        </p:txBody>
      </p:sp>
      <p:pic>
        <p:nvPicPr>
          <p:cNvPr descr="preencoded.png" id="172" name="Google Shape;172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733568" y="2574608"/>
            <a:ext cx="4242673" cy="42426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3" name="Google Shape;173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470327" y="5337572"/>
            <a:ext cx="339328" cy="424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4" name="Google Shape;174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/>
          <p:nvPr/>
        </p:nvSpPr>
        <p:spPr>
          <a:xfrm>
            <a:off x="793790" y="1516499"/>
            <a:ext cx="6803708" cy="7087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201B18"/>
              </a:buClr>
              <a:buSzPts val="4450"/>
              <a:buFont typeface="Barlow"/>
              <a:buNone/>
            </a:pPr>
            <a:r>
              <a:rPr b="1" i="0" lang="en-US" sz="4450" u="none" cap="none" strike="noStrike">
                <a:solidFill>
                  <a:srgbClr val="201B18"/>
                </a:solidFill>
                <a:latin typeface="Barlow"/>
                <a:ea typeface="Barlow"/>
                <a:cs typeface="Barlow"/>
                <a:sym typeface="Barlow"/>
              </a:rPr>
              <a:t>目標と報酬の連動ポイント</a:t>
            </a:r>
            <a:endParaRPr b="0" i="0" sz="4450" u="none" cap="none" strike="noStrike"/>
          </a:p>
        </p:txBody>
      </p:sp>
      <p:pic>
        <p:nvPicPr>
          <p:cNvPr descr="preencoded.png" id="181" name="Google Shape;18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4163" y="2678906"/>
            <a:ext cx="2000131" cy="1306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2" name="Google Shape;18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64744" y="3294936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8"/>
          <p:cNvSpPr/>
          <p:nvPr/>
        </p:nvSpPr>
        <p:spPr>
          <a:xfrm>
            <a:off x="5051108" y="2905720"/>
            <a:ext cx="2493764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バランス重視</a:t>
            </a:r>
            <a:endParaRPr b="0" i="0" sz="2200" u="none" cap="none" strike="noStrike"/>
          </a:p>
        </p:txBody>
      </p:sp>
      <p:sp>
        <p:nvSpPr>
          <p:cNvPr id="184" name="Google Shape;184;p18"/>
          <p:cNvSpPr/>
          <p:nvPr/>
        </p:nvSpPr>
        <p:spPr>
          <a:xfrm>
            <a:off x="5051108" y="3396139"/>
            <a:ext cx="2493764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短期・長期指標を組合せ</a:t>
            </a:r>
            <a:endParaRPr b="0" i="0" sz="1750" u="none" cap="none" strike="noStrike"/>
          </a:p>
        </p:txBody>
      </p:sp>
      <p:sp>
        <p:nvSpPr>
          <p:cNvPr id="185" name="Google Shape;185;p18"/>
          <p:cNvSpPr/>
          <p:nvPr/>
        </p:nvSpPr>
        <p:spPr>
          <a:xfrm>
            <a:off x="4880967" y="3998952"/>
            <a:ext cx="7978378" cy="15240"/>
          </a:xfrm>
          <a:prstGeom prst="roundRect">
            <a:avLst>
              <a:gd fmla="val 625116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86" name="Google Shape;18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4157" y="4042529"/>
            <a:ext cx="4000262" cy="1306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7" name="Google Shape;18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64744" y="4496633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8"/>
          <p:cNvSpPr/>
          <p:nvPr/>
        </p:nvSpPr>
        <p:spPr>
          <a:xfrm>
            <a:off x="6051233" y="4269343"/>
            <a:ext cx="2040374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透明性確保</a:t>
            </a:r>
            <a:endParaRPr b="0" i="0" sz="2200" u="none" cap="none" strike="noStrike"/>
          </a:p>
        </p:txBody>
      </p:sp>
      <p:sp>
        <p:nvSpPr>
          <p:cNvPr id="189" name="Google Shape;189;p18"/>
          <p:cNvSpPr/>
          <p:nvPr/>
        </p:nvSpPr>
        <p:spPr>
          <a:xfrm>
            <a:off x="6051233" y="4759762"/>
            <a:ext cx="2040374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明確な評価基準設定</a:t>
            </a:r>
            <a:endParaRPr b="0" i="0" sz="1750" u="none" cap="none" strike="noStrike"/>
          </a:p>
        </p:txBody>
      </p:sp>
      <p:sp>
        <p:nvSpPr>
          <p:cNvPr id="190" name="Google Shape;190;p18"/>
          <p:cNvSpPr/>
          <p:nvPr/>
        </p:nvSpPr>
        <p:spPr>
          <a:xfrm>
            <a:off x="5881092" y="5362575"/>
            <a:ext cx="6978253" cy="15240"/>
          </a:xfrm>
          <a:prstGeom prst="roundRect">
            <a:avLst>
              <a:gd fmla="val 625116" name="adj"/>
            </a:avLst>
          </a:prstGeom>
          <a:solidFill>
            <a:srgbClr val="D8D4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91" name="Google Shape;19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4032" y="5406152"/>
            <a:ext cx="6000393" cy="13069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92" name="Google Shape;192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64744" y="5860256"/>
            <a:ext cx="318968" cy="39862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8"/>
          <p:cNvSpPr/>
          <p:nvPr/>
        </p:nvSpPr>
        <p:spPr>
          <a:xfrm>
            <a:off x="7051238" y="5632966"/>
            <a:ext cx="2541865" cy="354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2200"/>
              <a:buFont typeface="Barlow"/>
              <a:buNone/>
            </a:pPr>
            <a:r>
              <a:rPr b="1" i="0" lang="en-US" sz="2200" u="none" cap="none" strike="noStrike">
                <a:solidFill>
                  <a:srgbClr val="504C49"/>
                </a:solidFill>
                <a:latin typeface="Barlow"/>
                <a:ea typeface="Barlow"/>
                <a:cs typeface="Barlow"/>
                <a:sym typeface="Barlow"/>
              </a:rPr>
              <a:t>個人とチームの両立</a:t>
            </a:r>
            <a:endParaRPr b="0" i="0" sz="2200" u="none" cap="none" strike="noStrike"/>
          </a:p>
        </p:txBody>
      </p:sp>
      <p:sp>
        <p:nvSpPr>
          <p:cNvPr id="194" name="Google Shape;194;p18"/>
          <p:cNvSpPr/>
          <p:nvPr/>
        </p:nvSpPr>
        <p:spPr>
          <a:xfrm>
            <a:off x="7051238" y="6123384"/>
            <a:ext cx="2541865" cy="362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504C49"/>
              </a:buClr>
              <a:buSzPts val="1750"/>
              <a:buFont typeface="Montserrat"/>
              <a:buNone/>
            </a:pPr>
            <a:r>
              <a:rPr b="0" i="0" lang="en-US" sz="1750" u="none" cap="none" strike="noStrike">
                <a:solidFill>
                  <a:srgbClr val="504C49"/>
                </a:solidFill>
                <a:latin typeface="Montserrat"/>
                <a:ea typeface="Montserrat"/>
                <a:cs typeface="Montserrat"/>
                <a:sym typeface="Montserrat"/>
              </a:rPr>
              <a:t>協力的文化を醸成</a:t>
            </a:r>
            <a:endParaRPr b="0" i="0" sz="1750" u="none" cap="none" strike="noStrike"/>
          </a:p>
        </p:txBody>
      </p:sp>
      <p:pic>
        <p:nvPicPr>
          <p:cNvPr descr="preencoded.png" id="195" name="Google Shape;195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144500" y="228600"/>
            <a:ext cx="1257300" cy="175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