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96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8.png" ContentType="image/png"/>
  <Override PartName="/ppt/media/image5.png" ContentType="image/png"/>
  <Override PartName="/ppt/media/image20.png" ContentType="image/png"/>
  <Override PartName="/ppt/media/image25.png" ContentType="image/png"/>
  <Override PartName="/ppt/media/image27.png" ContentType="image/png"/>
  <Override PartName="/ppt/media/image15.png" ContentType="image/png"/>
  <Override PartName="/ppt/media/image30.png" ContentType="image/png"/>
  <Override PartName="/ppt/media/image28.png" ContentType="image/png"/>
  <Override PartName="/ppt/media/image19.png" ContentType="image/png"/>
  <Override PartName="/ppt/media/image16.png" ContentType="image/png"/>
  <Override PartName="/ppt/media/image31.png" ContentType="image/png"/>
  <Override PartName="/ppt/media/image10.png" ContentType="image/png"/>
  <Override PartName="/ppt/media/image29.png" ContentType="image/png"/>
  <Override PartName="/ppt/media/image26.png" ContentType="image/png"/>
  <Override PartName="/ppt/media/image17.png" ContentType="image/png"/>
  <Override PartName="/ppt/media/image32.png" ContentType="image/png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</p:sldIdLst>
  <p:sldSz cx="14630400" cy="8229600"/>
  <p:notesSz cx="8229600" cy="14630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CE0CEE3-D94F-46E7-BC6E-A8841E398CB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33" name="Google Shape;38;p1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D91873B-3964-41A2-AF4A-94A10369AB6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36" name="Google Shape;46;p2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C26E0A1-FDD6-49D7-8FC2-24909D7193B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39" name="Google Shape;68;p3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B35FFCA-E013-47B4-BD24-2F47E369648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2" name="Google Shape;84;p4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5693252-379B-4D76-9C54-BC6E61ED1BF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5" name="Google Shape;107;p5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FC84C31-5741-4EF0-8D51-1A3A88F80CE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8" name="Google Shape;123;p6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285F2C5-C975-43A5-9F84-141D660ED1D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51" name="Google Shape;139;p7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B4D9058-39F6-421D-858C-AB5D71CF0D54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54" name="Google Shape;166;p8:notes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17DE8D0-067B-4188-B117-0E23378455C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1;p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Google Shape;12;p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4;p3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Google Shape;15;p3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17;p4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Google Shape;18;p4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20;p5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Google Shape;21;p5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23;p6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Google Shape;24;p6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6;p7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Google Shape;27;p7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9;p8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Google Shape;30;p8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32;p9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3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Google Shape;33;p9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49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61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slideLayout" Target="../slideLayouts/slideLayout73.xml"/><Relationship Id="rId11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40;p11" descr="preencoded.png"/>
          <p:cNvPicPr/>
          <p:nvPr/>
        </p:nvPicPr>
        <p:blipFill>
          <a:blip r:embed="rId1"/>
          <a:stretch/>
        </p:blipFill>
        <p:spPr>
          <a:xfrm>
            <a:off x="8869680" y="0"/>
            <a:ext cx="5760360" cy="8229240"/>
          </a:xfrm>
          <a:prstGeom prst="rect">
            <a:avLst/>
          </a:prstGeom>
          <a:ln w="0">
            <a:noFill/>
          </a:ln>
        </p:spPr>
      </p:pic>
      <p:sp>
        <p:nvSpPr>
          <p:cNvPr id="327" name="Google Shape;41;p11"/>
          <p:cNvSpPr/>
          <p:nvPr/>
        </p:nvSpPr>
        <p:spPr>
          <a:xfrm>
            <a:off x="793800" y="2365560"/>
            <a:ext cx="75560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コーチングにおける傾聴スキルが人を動かす</a:t>
            </a:r>
            <a:r>
              <a:rPr b="1" lang="en-US" sz="4450" spc="-1" strike="noStrike">
                <a:solidFill>
                  <a:srgbClr val="201b18"/>
                </a:solidFill>
                <a:latin typeface="Barlow"/>
                <a:ea typeface="Barlow"/>
              </a:rPr>
              <a:t>5</a:t>
            </a: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つの理由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328" name="Google Shape;42;p11"/>
          <p:cNvSpPr/>
          <p:nvPr/>
        </p:nvSpPr>
        <p:spPr>
          <a:xfrm>
            <a:off x="793800" y="4123080"/>
            <a:ext cx="755604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コーチングの成功を左右する最も重要な要素の一つが「傾聴」です。クライアントとの信頼関係を築き、相手の本音を引き出すためには、積極的に「聴く」スキルが不可欠です。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48;p12"/>
          <p:cNvSpPr/>
          <p:nvPr/>
        </p:nvSpPr>
        <p:spPr>
          <a:xfrm>
            <a:off x="793800" y="1207440"/>
            <a:ext cx="56703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傾聴の</a:t>
            </a:r>
            <a:r>
              <a:rPr b="1" lang="en-US" sz="4450" spc="-1" strike="noStrike">
                <a:solidFill>
                  <a:srgbClr val="201b18"/>
                </a:solidFill>
                <a:latin typeface="Barlow"/>
                <a:ea typeface="Barlow"/>
              </a:rPr>
              <a:t>3</a:t>
            </a: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つのレベル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330" name="Google Shape;49;p12" descr="preencoded.png"/>
          <p:cNvPicPr/>
          <p:nvPr/>
        </p:nvPicPr>
        <p:blipFill>
          <a:blip r:embed="rId1"/>
          <a:stretch/>
        </p:blipFill>
        <p:spPr>
          <a:xfrm>
            <a:off x="2824200" y="2369880"/>
            <a:ext cx="1999800" cy="1306440"/>
          </a:xfrm>
          <a:prstGeom prst="rect">
            <a:avLst/>
          </a:prstGeom>
          <a:ln w="0">
            <a:noFill/>
          </a:ln>
        </p:spPr>
      </p:pic>
      <p:pic>
        <p:nvPicPr>
          <p:cNvPr id="331" name="Google Shape;50;p12" descr="preencoded.png"/>
          <p:cNvPicPr/>
          <p:nvPr/>
        </p:nvPicPr>
        <p:blipFill>
          <a:blip r:embed="rId2"/>
          <a:stretch/>
        </p:blipFill>
        <p:spPr>
          <a:xfrm>
            <a:off x="3664800" y="2985840"/>
            <a:ext cx="318600" cy="398160"/>
          </a:xfrm>
          <a:prstGeom prst="rect">
            <a:avLst/>
          </a:prstGeom>
          <a:ln w="0">
            <a:noFill/>
          </a:ln>
        </p:spPr>
      </p:pic>
      <p:sp>
        <p:nvSpPr>
          <p:cNvPr id="332" name="Google Shape;51;p12"/>
          <p:cNvSpPr/>
          <p:nvPr/>
        </p:nvSpPr>
        <p:spPr>
          <a:xfrm>
            <a:off x="5051160" y="2596680"/>
            <a:ext cx="24933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全方位的傾聴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33" name="Google Shape;52;p12"/>
          <p:cNvSpPr/>
          <p:nvPr/>
        </p:nvSpPr>
        <p:spPr>
          <a:xfrm>
            <a:off x="5051160" y="3087000"/>
            <a:ext cx="24933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場の空気や雰囲気も察知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34" name="Google Shape;53;p12"/>
          <p:cNvSpPr/>
          <p:nvPr/>
        </p:nvSpPr>
        <p:spPr>
          <a:xfrm>
            <a:off x="4880880" y="3690000"/>
            <a:ext cx="7977960" cy="14760"/>
          </a:xfrm>
          <a:prstGeom prst="roundRect">
            <a:avLst>
              <a:gd name="adj" fmla="val 625116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5" name="Google Shape;54;p12" descr="preencoded.png"/>
          <p:cNvPicPr/>
          <p:nvPr/>
        </p:nvPicPr>
        <p:blipFill>
          <a:blip r:embed="rId3"/>
          <a:stretch/>
        </p:blipFill>
        <p:spPr>
          <a:xfrm>
            <a:off x="1824120" y="3733560"/>
            <a:ext cx="3999960" cy="1306440"/>
          </a:xfrm>
          <a:prstGeom prst="rect">
            <a:avLst/>
          </a:prstGeom>
          <a:ln w="0">
            <a:noFill/>
          </a:ln>
        </p:spPr>
      </p:pic>
      <p:pic>
        <p:nvPicPr>
          <p:cNvPr id="336" name="Google Shape;55;p12" descr="preencoded.png"/>
          <p:cNvPicPr/>
          <p:nvPr/>
        </p:nvPicPr>
        <p:blipFill>
          <a:blip r:embed="rId4"/>
          <a:stretch/>
        </p:blipFill>
        <p:spPr>
          <a:xfrm>
            <a:off x="3664800" y="4187520"/>
            <a:ext cx="318600" cy="398160"/>
          </a:xfrm>
          <a:prstGeom prst="rect">
            <a:avLst/>
          </a:prstGeom>
          <a:ln w="0">
            <a:noFill/>
          </a:ln>
        </p:spPr>
      </p:pic>
      <p:sp>
        <p:nvSpPr>
          <p:cNvPr id="337" name="Google Shape;56;p12"/>
          <p:cNvSpPr/>
          <p:nvPr/>
        </p:nvSpPr>
        <p:spPr>
          <a:xfrm>
            <a:off x="6051240" y="3960360"/>
            <a:ext cx="17031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集中的傾聴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38" name="Google Shape;57;p12"/>
          <p:cNvSpPr/>
          <p:nvPr/>
        </p:nvSpPr>
        <p:spPr>
          <a:xfrm>
            <a:off x="6051240" y="4450680"/>
            <a:ext cx="17031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相手に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100%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集中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39" name="Google Shape;58;p12"/>
          <p:cNvSpPr/>
          <p:nvPr/>
        </p:nvSpPr>
        <p:spPr>
          <a:xfrm>
            <a:off x="5880960" y="5053320"/>
            <a:ext cx="6977880" cy="14760"/>
          </a:xfrm>
          <a:prstGeom prst="roundRect">
            <a:avLst>
              <a:gd name="adj" fmla="val 625116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0" name="Google Shape;59;p12" descr="preencoded.png"/>
          <p:cNvPicPr/>
          <p:nvPr/>
        </p:nvPicPr>
        <p:blipFill>
          <a:blip r:embed="rId5"/>
          <a:stretch/>
        </p:blipFill>
        <p:spPr>
          <a:xfrm>
            <a:off x="824040" y="5097240"/>
            <a:ext cx="6000120" cy="1306440"/>
          </a:xfrm>
          <a:prstGeom prst="rect">
            <a:avLst/>
          </a:prstGeom>
          <a:ln w="0">
            <a:noFill/>
          </a:ln>
        </p:spPr>
      </p:pic>
      <p:pic>
        <p:nvPicPr>
          <p:cNvPr id="341" name="Google Shape;60;p12" descr="preencoded.png"/>
          <p:cNvPicPr/>
          <p:nvPr/>
        </p:nvPicPr>
        <p:blipFill>
          <a:blip r:embed="rId6"/>
          <a:stretch/>
        </p:blipFill>
        <p:spPr>
          <a:xfrm>
            <a:off x="3664800" y="5551200"/>
            <a:ext cx="318600" cy="398160"/>
          </a:xfrm>
          <a:prstGeom prst="rect">
            <a:avLst/>
          </a:prstGeom>
          <a:ln w="0">
            <a:noFill/>
          </a:ln>
        </p:spPr>
      </p:pic>
      <p:sp>
        <p:nvSpPr>
          <p:cNvPr id="342" name="Google Shape;61;p12"/>
          <p:cNvSpPr/>
          <p:nvPr/>
        </p:nvSpPr>
        <p:spPr>
          <a:xfrm>
            <a:off x="7051320" y="53240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内的傾聴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43" name="Google Shape;62;p12"/>
          <p:cNvSpPr/>
          <p:nvPr/>
        </p:nvSpPr>
        <p:spPr>
          <a:xfrm>
            <a:off x="7051320" y="5814360"/>
            <a:ext cx="31665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自分の考えに意識が向いている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44" name="Google Shape;63;p12"/>
          <p:cNvSpPr/>
          <p:nvPr/>
        </p:nvSpPr>
        <p:spPr>
          <a:xfrm>
            <a:off x="793800" y="6659280"/>
            <a:ext cx="121219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コーチングでは特にレベル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2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と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3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を意識的に実践することが重要です。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345" name="Google Shape;64;p12" descr="preencoded.png"/>
          <p:cNvPicPr/>
          <p:nvPr/>
        </p:nvPicPr>
        <p:blipFill>
          <a:blip r:embed="rId7"/>
          <a:stretch/>
        </p:blipFill>
        <p:spPr>
          <a:xfrm>
            <a:off x="13144680" y="228600"/>
            <a:ext cx="1257120" cy="1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70;p13" descr="preencoded.png"/>
          <p:cNvPicPr/>
          <p:nvPr/>
        </p:nvPicPr>
        <p:blipFill>
          <a:blip r:embed="rId1"/>
          <a:stretch/>
        </p:blipFill>
        <p:spPr>
          <a:xfrm>
            <a:off x="8869680" y="0"/>
            <a:ext cx="5760360" cy="8229240"/>
          </a:xfrm>
          <a:prstGeom prst="rect">
            <a:avLst/>
          </a:prstGeom>
          <a:ln w="0">
            <a:noFill/>
          </a:ln>
        </p:spPr>
      </p:pic>
      <p:sp>
        <p:nvSpPr>
          <p:cNvPr id="347" name="Google Shape;71;p13"/>
          <p:cNvSpPr/>
          <p:nvPr/>
        </p:nvSpPr>
        <p:spPr>
          <a:xfrm>
            <a:off x="793800" y="1973160"/>
            <a:ext cx="56703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傾聴がもたらす効果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348" name="Google Shape;72;p13"/>
          <p:cNvSpPr/>
          <p:nvPr/>
        </p:nvSpPr>
        <p:spPr>
          <a:xfrm>
            <a:off x="793800" y="3022200"/>
            <a:ext cx="3664440" cy="1684800"/>
          </a:xfrm>
          <a:prstGeom prst="roundRect">
            <a:avLst>
              <a:gd name="adj" fmla="val 5654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Google Shape;73;p13"/>
          <p:cNvSpPr/>
          <p:nvPr/>
        </p:nvSpPr>
        <p:spPr>
          <a:xfrm>
            <a:off x="1028160" y="32565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信頼関係の構築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50" name="Google Shape;74;p13"/>
          <p:cNvSpPr/>
          <p:nvPr/>
        </p:nvSpPr>
        <p:spPr>
          <a:xfrm>
            <a:off x="1028160" y="3746880"/>
            <a:ext cx="319572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安心して本音を話せる環境を作る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51" name="Google Shape;75;p13"/>
          <p:cNvSpPr/>
          <p:nvPr/>
        </p:nvSpPr>
        <p:spPr>
          <a:xfrm>
            <a:off x="4685400" y="3022200"/>
            <a:ext cx="3664440" cy="1684800"/>
          </a:xfrm>
          <a:prstGeom prst="roundRect">
            <a:avLst>
              <a:gd name="adj" fmla="val 5654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Google Shape;76;p13"/>
          <p:cNvSpPr/>
          <p:nvPr/>
        </p:nvSpPr>
        <p:spPr>
          <a:xfrm>
            <a:off x="4919760" y="32565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思考の整理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53" name="Google Shape;77;p13"/>
          <p:cNvSpPr/>
          <p:nvPr/>
        </p:nvSpPr>
        <p:spPr>
          <a:xfrm>
            <a:off x="4919760" y="3746880"/>
            <a:ext cx="31957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話すことで頭の中が整理される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54" name="Google Shape;78;p13"/>
          <p:cNvSpPr/>
          <p:nvPr/>
        </p:nvSpPr>
        <p:spPr>
          <a:xfrm>
            <a:off x="793800" y="4934160"/>
            <a:ext cx="7556040" cy="1321920"/>
          </a:xfrm>
          <a:prstGeom prst="roundRect">
            <a:avLst>
              <a:gd name="adj" fmla="val 7205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Google Shape;79;p13"/>
          <p:cNvSpPr/>
          <p:nvPr/>
        </p:nvSpPr>
        <p:spPr>
          <a:xfrm>
            <a:off x="1028160" y="51685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自己発見の促進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56" name="Google Shape;80;p13"/>
          <p:cNvSpPr/>
          <p:nvPr/>
        </p:nvSpPr>
        <p:spPr>
          <a:xfrm>
            <a:off x="1028160" y="5658840"/>
            <a:ext cx="70873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答えを与えず、引き出す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86;p14" descr="preencoded.png"/>
          <p:cNvPicPr/>
          <p:nvPr/>
        </p:nvPicPr>
        <p:blipFill>
          <a:blip r:embed="rId1"/>
          <a:stretch/>
        </p:blipFill>
        <p:spPr>
          <a:xfrm>
            <a:off x="8869680" y="0"/>
            <a:ext cx="5760360" cy="8229240"/>
          </a:xfrm>
          <a:prstGeom prst="rect">
            <a:avLst/>
          </a:prstGeom>
          <a:ln w="0">
            <a:noFill/>
          </a:ln>
        </p:spPr>
      </p:pic>
      <p:sp>
        <p:nvSpPr>
          <p:cNvPr id="358" name="Google Shape;87;p14"/>
          <p:cNvSpPr/>
          <p:nvPr/>
        </p:nvSpPr>
        <p:spPr>
          <a:xfrm>
            <a:off x="793800" y="1402920"/>
            <a:ext cx="56703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沈黙と待つ技術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359" name="Google Shape;88;p14"/>
          <p:cNvSpPr/>
          <p:nvPr/>
        </p:nvSpPr>
        <p:spPr>
          <a:xfrm>
            <a:off x="1049040" y="2451960"/>
            <a:ext cx="30240" cy="4374000"/>
          </a:xfrm>
          <a:prstGeom prst="roundRect">
            <a:avLst>
              <a:gd name="adj" fmla="val 312558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Google Shape;89;p14"/>
          <p:cNvSpPr/>
          <p:nvPr/>
        </p:nvSpPr>
        <p:spPr>
          <a:xfrm>
            <a:off x="1273680" y="2946960"/>
            <a:ext cx="680040" cy="30240"/>
          </a:xfrm>
          <a:prstGeom prst="roundRect">
            <a:avLst>
              <a:gd name="adj" fmla="val 312558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Google Shape;90;p14"/>
          <p:cNvSpPr/>
          <p:nvPr/>
        </p:nvSpPr>
        <p:spPr>
          <a:xfrm>
            <a:off x="793800" y="270720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62" name="Google Shape;91;p14" descr="preencoded.png"/>
          <p:cNvPicPr/>
          <p:nvPr/>
        </p:nvPicPr>
        <p:blipFill>
          <a:blip r:embed="rId2"/>
          <a:stretch/>
        </p:blipFill>
        <p:spPr>
          <a:xfrm>
            <a:off x="878760" y="2749680"/>
            <a:ext cx="339840" cy="424800"/>
          </a:xfrm>
          <a:prstGeom prst="rect">
            <a:avLst/>
          </a:prstGeom>
          <a:ln w="0">
            <a:noFill/>
          </a:ln>
        </p:spPr>
      </p:pic>
      <p:sp>
        <p:nvSpPr>
          <p:cNvPr id="363" name="Google Shape;92;p14"/>
          <p:cNvSpPr/>
          <p:nvPr/>
        </p:nvSpPr>
        <p:spPr>
          <a:xfrm>
            <a:off x="2183040" y="26787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en-US" sz="2200" spc="-1" strike="noStrike">
                <a:solidFill>
                  <a:srgbClr val="504c49"/>
                </a:solidFill>
                <a:latin typeface="Barlow"/>
                <a:ea typeface="Barlow"/>
              </a:rPr>
              <a:t>1</a:t>
            </a: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〜</a:t>
            </a:r>
            <a:r>
              <a:rPr b="1" lang="en-US" sz="2200" spc="-1" strike="noStrike">
                <a:solidFill>
                  <a:srgbClr val="504c49"/>
                </a:solidFill>
                <a:latin typeface="Barlow"/>
                <a:ea typeface="Barlow"/>
              </a:rPr>
              <a:t>2</a:t>
            </a: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秒の間を置く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64" name="Google Shape;93;p14"/>
          <p:cNvSpPr/>
          <p:nvPr/>
        </p:nvSpPr>
        <p:spPr>
          <a:xfrm>
            <a:off x="2183040" y="3169080"/>
            <a:ext cx="61668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クライアントが考えを深める機会を作る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65" name="Google Shape;94;p14"/>
          <p:cNvSpPr/>
          <p:nvPr/>
        </p:nvSpPr>
        <p:spPr>
          <a:xfrm>
            <a:off x="1273680" y="4480920"/>
            <a:ext cx="680040" cy="30240"/>
          </a:xfrm>
          <a:prstGeom prst="roundRect">
            <a:avLst>
              <a:gd name="adj" fmla="val 312558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Google Shape;95;p14"/>
          <p:cNvSpPr/>
          <p:nvPr/>
        </p:nvSpPr>
        <p:spPr>
          <a:xfrm>
            <a:off x="793800" y="424080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67" name="Google Shape;96;p14" descr="preencoded.png"/>
          <p:cNvPicPr/>
          <p:nvPr/>
        </p:nvPicPr>
        <p:blipFill>
          <a:blip r:embed="rId3"/>
          <a:stretch/>
        </p:blipFill>
        <p:spPr>
          <a:xfrm>
            <a:off x="878760" y="4283280"/>
            <a:ext cx="339840" cy="424800"/>
          </a:xfrm>
          <a:prstGeom prst="rect">
            <a:avLst/>
          </a:prstGeom>
          <a:ln w="0">
            <a:noFill/>
          </a:ln>
        </p:spPr>
      </p:pic>
      <p:sp>
        <p:nvSpPr>
          <p:cNvPr id="368" name="Google Shape;97;p14"/>
          <p:cNvSpPr/>
          <p:nvPr/>
        </p:nvSpPr>
        <p:spPr>
          <a:xfrm>
            <a:off x="2183040" y="42127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内面と向き合う時間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69" name="Google Shape;98;p14"/>
          <p:cNvSpPr/>
          <p:nvPr/>
        </p:nvSpPr>
        <p:spPr>
          <a:xfrm>
            <a:off x="2183040" y="4703040"/>
            <a:ext cx="61668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新たな気づきを得る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370" name="Google Shape;99;p14"/>
          <p:cNvSpPr/>
          <p:nvPr/>
        </p:nvSpPr>
        <p:spPr>
          <a:xfrm>
            <a:off x="1273680" y="6014520"/>
            <a:ext cx="680040" cy="30240"/>
          </a:xfrm>
          <a:prstGeom prst="roundRect">
            <a:avLst>
              <a:gd name="adj" fmla="val 312558"/>
            </a:avLst>
          </a:prstGeom>
          <a:solidFill>
            <a:srgbClr val="d8d4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Google Shape;100;p14"/>
          <p:cNvSpPr/>
          <p:nvPr/>
        </p:nvSpPr>
        <p:spPr>
          <a:xfrm>
            <a:off x="793800" y="577476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72" name="Google Shape;101;p14" descr="preencoded.png"/>
          <p:cNvPicPr/>
          <p:nvPr/>
        </p:nvPicPr>
        <p:blipFill>
          <a:blip r:embed="rId4"/>
          <a:stretch/>
        </p:blipFill>
        <p:spPr>
          <a:xfrm>
            <a:off x="878760" y="5817240"/>
            <a:ext cx="339840" cy="424800"/>
          </a:xfrm>
          <a:prstGeom prst="rect">
            <a:avLst/>
          </a:prstGeom>
          <a:ln w="0">
            <a:noFill/>
          </a:ln>
        </p:spPr>
      </p:pic>
      <p:sp>
        <p:nvSpPr>
          <p:cNvPr id="373" name="Google Shape;102;p14"/>
          <p:cNvSpPr/>
          <p:nvPr/>
        </p:nvSpPr>
        <p:spPr>
          <a:xfrm>
            <a:off x="2183040" y="57463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本音を表現する準備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74" name="Google Shape;103;p14"/>
          <p:cNvSpPr/>
          <p:nvPr/>
        </p:nvSpPr>
        <p:spPr>
          <a:xfrm>
            <a:off x="2183040" y="6236640"/>
            <a:ext cx="61668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言葉にしづらい感情を整理する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109;p15" descr="preencoded.png"/>
          <p:cNvPicPr/>
          <p:nvPr/>
        </p:nvPicPr>
        <p:blipFill>
          <a:blip r:embed="rId1"/>
          <a:stretch/>
        </p:blipFill>
        <p:spPr>
          <a:xfrm>
            <a:off x="8869680" y="0"/>
            <a:ext cx="5760360" cy="8229240"/>
          </a:xfrm>
          <a:prstGeom prst="rect">
            <a:avLst/>
          </a:prstGeom>
          <a:ln w="0">
            <a:noFill/>
          </a:ln>
        </p:spPr>
      </p:pic>
      <p:sp>
        <p:nvSpPr>
          <p:cNvPr id="376" name="Google Shape;110;p15"/>
          <p:cNvSpPr/>
          <p:nvPr/>
        </p:nvSpPr>
        <p:spPr>
          <a:xfrm>
            <a:off x="793800" y="1194480"/>
            <a:ext cx="75560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うなずきとあいづちの効果的な使い方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377" name="Google Shape;111;p15" descr="preencoded.png"/>
          <p:cNvPicPr/>
          <p:nvPr/>
        </p:nvPicPr>
        <p:blipFill>
          <a:blip r:embed="rId2"/>
          <a:stretch/>
        </p:blipFill>
        <p:spPr>
          <a:xfrm>
            <a:off x="793800" y="2952360"/>
            <a:ext cx="1133640" cy="1360440"/>
          </a:xfrm>
          <a:prstGeom prst="rect">
            <a:avLst/>
          </a:prstGeom>
          <a:ln w="0">
            <a:noFill/>
          </a:ln>
        </p:spPr>
      </p:pic>
      <p:sp>
        <p:nvSpPr>
          <p:cNvPr id="378" name="Google Shape;112;p15"/>
          <p:cNvSpPr/>
          <p:nvPr/>
        </p:nvSpPr>
        <p:spPr>
          <a:xfrm>
            <a:off x="2268000" y="31791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楽しい話題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79" name="Google Shape;113;p15"/>
          <p:cNvSpPr/>
          <p:nvPr/>
        </p:nvSpPr>
        <p:spPr>
          <a:xfrm>
            <a:off x="2268000" y="3669480"/>
            <a:ext cx="6081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浅く早いうなずき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380" name="Google Shape;114;p15" descr="preencoded.png"/>
          <p:cNvPicPr/>
          <p:nvPr/>
        </p:nvPicPr>
        <p:blipFill>
          <a:blip r:embed="rId3"/>
          <a:stretch/>
        </p:blipFill>
        <p:spPr>
          <a:xfrm>
            <a:off x="793800" y="4313160"/>
            <a:ext cx="1133640" cy="1360440"/>
          </a:xfrm>
          <a:prstGeom prst="rect">
            <a:avLst/>
          </a:prstGeom>
          <a:ln w="0">
            <a:noFill/>
          </a:ln>
        </p:spPr>
      </p:pic>
      <p:sp>
        <p:nvSpPr>
          <p:cNvPr id="381" name="Google Shape;115;p15"/>
          <p:cNvSpPr/>
          <p:nvPr/>
        </p:nvSpPr>
        <p:spPr>
          <a:xfrm>
            <a:off x="2268000" y="45399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深刻な内容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82" name="Google Shape;116;p15"/>
          <p:cNvSpPr/>
          <p:nvPr/>
        </p:nvSpPr>
        <p:spPr>
          <a:xfrm>
            <a:off x="2268000" y="5030280"/>
            <a:ext cx="6081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深くゆっくりとしたうなずき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383" name="Google Shape;117;p15" descr="preencoded.png"/>
          <p:cNvPicPr/>
          <p:nvPr/>
        </p:nvPicPr>
        <p:blipFill>
          <a:blip r:embed="rId4"/>
          <a:stretch/>
        </p:blipFill>
        <p:spPr>
          <a:xfrm>
            <a:off x="793800" y="5673960"/>
            <a:ext cx="1133640" cy="1360440"/>
          </a:xfrm>
          <a:prstGeom prst="rect">
            <a:avLst/>
          </a:prstGeom>
          <a:ln w="0">
            <a:noFill/>
          </a:ln>
        </p:spPr>
      </p:pic>
      <p:sp>
        <p:nvSpPr>
          <p:cNvPr id="384" name="Google Shape;118;p15"/>
          <p:cNvSpPr/>
          <p:nvPr/>
        </p:nvSpPr>
        <p:spPr>
          <a:xfrm>
            <a:off x="2268000" y="59007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興味を示す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85" name="Google Shape;119;p15"/>
          <p:cNvSpPr/>
          <p:nvPr/>
        </p:nvSpPr>
        <p:spPr>
          <a:xfrm>
            <a:off x="2268000" y="6391440"/>
            <a:ext cx="6081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「もっと聞かせてください」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125;p16" descr="preencoded.png"/>
          <p:cNvPicPr/>
          <p:nvPr/>
        </p:nvPicPr>
        <p:blipFill>
          <a:blip r:embed="rId1"/>
          <a:stretch/>
        </p:blipFill>
        <p:spPr>
          <a:xfrm>
            <a:off x="8869680" y="0"/>
            <a:ext cx="5760360" cy="8229240"/>
          </a:xfrm>
          <a:prstGeom prst="rect">
            <a:avLst/>
          </a:prstGeom>
          <a:ln w="0">
            <a:noFill/>
          </a:ln>
        </p:spPr>
      </p:pic>
      <p:sp>
        <p:nvSpPr>
          <p:cNvPr id="387" name="Google Shape;126;p16"/>
          <p:cNvSpPr/>
          <p:nvPr/>
        </p:nvSpPr>
        <p:spPr>
          <a:xfrm>
            <a:off x="793800" y="1275480"/>
            <a:ext cx="75560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非言語コミュニケーションの活用法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388" name="Google Shape;127;p16" descr="preencoded.png"/>
          <p:cNvPicPr/>
          <p:nvPr/>
        </p:nvPicPr>
        <p:blipFill>
          <a:blip r:embed="rId2"/>
          <a:stretch/>
        </p:blipFill>
        <p:spPr>
          <a:xfrm>
            <a:off x="793800" y="307296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389" name="Google Shape;128;p16"/>
          <p:cNvSpPr/>
          <p:nvPr/>
        </p:nvSpPr>
        <p:spPr>
          <a:xfrm>
            <a:off x="1587600" y="30333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アイコンタクト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90" name="Google Shape;129;p16"/>
          <p:cNvSpPr/>
          <p:nvPr/>
        </p:nvSpPr>
        <p:spPr>
          <a:xfrm>
            <a:off x="1587600" y="3523680"/>
            <a:ext cx="67622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7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〜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8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割見つつ、時折視線を外す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391" name="Google Shape;130;p16" descr="preencoded.png"/>
          <p:cNvPicPr/>
          <p:nvPr/>
        </p:nvPicPr>
        <p:blipFill>
          <a:blip r:embed="rId3"/>
          <a:stretch/>
        </p:blipFill>
        <p:spPr>
          <a:xfrm>
            <a:off x="793800" y="460656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392" name="Google Shape;131;p16"/>
          <p:cNvSpPr/>
          <p:nvPr/>
        </p:nvSpPr>
        <p:spPr>
          <a:xfrm>
            <a:off x="1587600" y="45669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姿勢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93" name="Google Shape;132;p16"/>
          <p:cNvSpPr/>
          <p:nvPr/>
        </p:nvSpPr>
        <p:spPr>
          <a:xfrm>
            <a:off x="1587600" y="5057280"/>
            <a:ext cx="67622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やや前傾で相手に体を向ける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394" name="Google Shape;133;p16" descr="preencoded.png"/>
          <p:cNvPicPr/>
          <p:nvPr/>
        </p:nvPicPr>
        <p:blipFill>
          <a:blip r:embed="rId4"/>
          <a:stretch/>
        </p:blipFill>
        <p:spPr>
          <a:xfrm>
            <a:off x="793800" y="614052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395" name="Google Shape;134;p16"/>
          <p:cNvSpPr/>
          <p:nvPr/>
        </p:nvSpPr>
        <p:spPr>
          <a:xfrm>
            <a:off x="1587600" y="61009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感情のギャップ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96" name="Google Shape;135;p16"/>
          <p:cNvSpPr/>
          <p:nvPr/>
        </p:nvSpPr>
        <p:spPr>
          <a:xfrm>
            <a:off x="1587600" y="6591240"/>
            <a:ext cx="67622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言葉と表情の不一致に注目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141;p17"/>
          <p:cNvSpPr/>
          <p:nvPr/>
        </p:nvSpPr>
        <p:spPr>
          <a:xfrm>
            <a:off x="793800" y="1836360"/>
            <a:ext cx="113166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クライアントの思考を深める傾聴テクニック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398" name="Google Shape;142;p17"/>
          <p:cNvSpPr/>
          <p:nvPr/>
        </p:nvSpPr>
        <p:spPr>
          <a:xfrm>
            <a:off x="1982520" y="33357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繰り返し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399" name="Google Shape;143;p17"/>
          <p:cNvSpPr/>
          <p:nvPr/>
        </p:nvSpPr>
        <p:spPr>
          <a:xfrm>
            <a:off x="793800" y="3826080"/>
            <a:ext cx="40233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クライアントの言葉をそのまま返す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400" name="Google Shape;144;p17" descr="preencoded.png"/>
          <p:cNvPicPr/>
          <p:nvPr/>
        </p:nvPicPr>
        <p:blipFill>
          <a:blip r:embed="rId1"/>
          <a:stretch/>
        </p:blipFill>
        <p:spPr>
          <a:xfrm>
            <a:off x="5157720" y="2998800"/>
            <a:ext cx="3393720" cy="3393720"/>
          </a:xfrm>
          <a:prstGeom prst="rect">
            <a:avLst/>
          </a:prstGeom>
          <a:ln w="0">
            <a:noFill/>
          </a:ln>
        </p:spPr>
      </p:pic>
      <p:sp>
        <p:nvSpPr>
          <p:cNvPr id="401" name="Google Shape;145;p17"/>
          <p:cNvSpPr/>
          <p:nvPr/>
        </p:nvSpPr>
        <p:spPr>
          <a:xfrm>
            <a:off x="5416200" y="3257280"/>
            <a:ext cx="566640" cy="566640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02" name="Google Shape;146;p17" descr="preencoded.png"/>
          <p:cNvPicPr/>
          <p:nvPr/>
        </p:nvPicPr>
        <p:blipFill>
          <a:blip r:embed="rId2"/>
          <a:stretch/>
        </p:blipFill>
        <p:spPr>
          <a:xfrm>
            <a:off x="5572080" y="3381480"/>
            <a:ext cx="254880" cy="318600"/>
          </a:xfrm>
          <a:prstGeom prst="rect">
            <a:avLst/>
          </a:prstGeom>
          <a:ln w="0">
            <a:noFill/>
          </a:ln>
        </p:spPr>
      </p:pic>
      <p:sp>
        <p:nvSpPr>
          <p:cNvPr id="403" name="Google Shape;147;p17"/>
          <p:cNvSpPr/>
          <p:nvPr/>
        </p:nvSpPr>
        <p:spPr>
          <a:xfrm>
            <a:off x="8892000" y="33357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言い換え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04" name="Google Shape;148;p17"/>
          <p:cNvSpPr/>
          <p:nvPr/>
        </p:nvSpPr>
        <p:spPr>
          <a:xfrm>
            <a:off x="8892000" y="3826080"/>
            <a:ext cx="40237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要点をまとめて返す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405" name="Google Shape;149;p17" descr="preencoded.png"/>
          <p:cNvPicPr/>
          <p:nvPr/>
        </p:nvPicPr>
        <p:blipFill>
          <a:blip r:embed="rId3"/>
          <a:stretch/>
        </p:blipFill>
        <p:spPr>
          <a:xfrm>
            <a:off x="5157720" y="2998800"/>
            <a:ext cx="3393720" cy="3393720"/>
          </a:xfrm>
          <a:prstGeom prst="rect">
            <a:avLst/>
          </a:prstGeom>
          <a:ln w="0">
            <a:noFill/>
          </a:ln>
        </p:spPr>
      </p:pic>
      <p:sp>
        <p:nvSpPr>
          <p:cNvPr id="406" name="Google Shape;150;p17"/>
          <p:cNvSpPr/>
          <p:nvPr/>
        </p:nvSpPr>
        <p:spPr>
          <a:xfrm>
            <a:off x="7726320" y="3257280"/>
            <a:ext cx="566640" cy="566640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07" name="Google Shape;151;p17" descr="preencoded.png"/>
          <p:cNvPicPr/>
          <p:nvPr/>
        </p:nvPicPr>
        <p:blipFill>
          <a:blip r:embed="rId4"/>
          <a:stretch/>
        </p:blipFill>
        <p:spPr>
          <a:xfrm>
            <a:off x="7882200" y="3381480"/>
            <a:ext cx="254880" cy="318600"/>
          </a:xfrm>
          <a:prstGeom prst="rect">
            <a:avLst/>
          </a:prstGeom>
          <a:ln w="0">
            <a:noFill/>
          </a:ln>
        </p:spPr>
      </p:pic>
      <p:sp>
        <p:nvSpPr>
          <p:cNvPr id="408" name="Google Shape;152;p17"/>
          <p:cNvSpPr/>
          <p:nvPr/>
        </p:nvSpPr>
        <p:spPr>
          <a:xfrm>
            <a:off x="8892000" y="52030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うながし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09" name="Google Shape;153;p17"/>
          <p:cNvSpPr/>
          <p:nvPr/>
        </p:nvSpPr>
        <p:spPr>
          <a:xfrm>
            <a:off x="8892000" y="5693400"/>
            <a:ext cx="40237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「それから？」と促す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410" name="Google Shape;154;p17" descr="preencoded.png"/>
          <p:cNvPicPr/>
          <p:nvPr/>
        </p:nvPicPr>
        <p:blipFill>
          <a:blip r:embed="rId5"/>
          <a:stretch/>
        </p:blipFill>
        <p:spPr>
          <a:xfrm>
            <a:off x="5157720" y="2998800"/>
            <a:ext cx="3393720" cy="3393720"/>
          </a:xfrm>
          <a:prstGeom prst="rect">
            <a:avLst/>
          </a:prstGeom>
          <a:ln w="0">
            <a:noFill/>
          </a:ln>
        </p:spPr>
      </p:pic>
      <p:sp>
        <p:nvSpPr>
          <p:cNvPr id="411" name="Google Shape;155;p17"/>
          <p:cNvSpPr/>
          <p:nvPr/>
        </p:nvSpPr>
        <p:spPr>
          <a:xfrm>
            <a:off x="7726320" y="5567400"/>
            <a:ext cx="566640" cy="566640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12" name="Google Shape;156;p17" descr="preencoded.png"/>
          <p:cNvPicPr/>
          <p:nvPr/>
        </p:nvPicPr>
        <p:blipFill>
          <a:blip r:embed="rId6"/>
          <a:stretch/>
        </p:blipFill>
        <p:spPr>
          <a:xfrm>
            <a:off x="7882200" y="5691600"/>
            <a:ext cx="254880" cy="318600"/>
          </a:xfrm>
          <a:prstGeom prst="rect">
            <a:avLst/>
          </a:prstGeom>
          <a:ln w="0">
            <a:noFill/>
          </a:ln>
        </p:spPr>
      </p:pic>
      <p:sp>
        <p:nvSpPr>
          <p:cNvPr id="413" name="Google Shape;157;p17"/>
          <p:cNvSpPr/>
          <p:nvPr/>
        </p:nvSpPr>
        <p:spPr>
          <a:xfrm>
            <a:off x="1982520" y="52030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質問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14" name="Google Shape;158;p17"/>
          <p:cNvSpPr/>
          <p:nvPr/>
        </p:nvSpPr>
        <p:spPr>
          <a:xfrm>
            <a:off x="793800" y="5693400"/>
            <a:ext cx="40233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思考を深める問いかけ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415" name="Google Shape;159;p17" descr="preencoded.png"/>
          <p:cNvPicPr/>
          <p:nvPr/>
        </p:nvPicPr>
        <p:blipFill>
          <a:blip r:embed="rId7"/>
          <a:stretch/>
        </p:blipFill>
        <p:spPr>
          <a:xfrm>
            <a:off x="5157720" y="2998800"/>
            <a:ext cx="3393720" cy="3393720"/>
          </a:xfrm>
          <a:prstGeom prst="rect">
            <a:avLst/>
          </a:prstGeom>
          <a:ln w="0">
            <a:noFill/>
          </a:ln>
        </p:spPr>
      </p:pic>
      <p:sp>
        <p:nvSpPr>
          <p:cNvPr id="416" name="Google Shape;160;p17"/>
          <p:cNvSpPr/>
          <p:nvPr/>
        </p:nvSpPr>
        <p:spPr>
          <a:xfrm>
            <a:off x="5416200" y="5567400"/>
            <a:ext cx="566640" cy="566640"/>
          </a:xfrm>
          <a:prstGeom prst="roundRect">
            <a:avLst>
              <a:gd name="adj" fmla="val 1611154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17" name="Google Shape;161;p17" descr="preencoded.png"/>
          <p:cNvPicPr/>
          <p:nvPr/>
        </p:nvPicPr>
        <p:blipFill>
          <a:blip r:embed="rId8"/>
          <a:stretch/>
        </p:blipFill>
        <p:spPr>
          <a:xfrm>
            <a:off x="5572080" y="5691600"/>
            <a:ext cx="254880" cy="318600"/>
          </a:xfrm>
          <a:prstGeom prst="rect">
            <a:avLst/>
          </a:prstGeom>
          <a:ln w="0">
            <a:noFill/>
          </a:ln>
        </p:spPr>
      </p:pic>
      <p:pic>
        <p:nvPicPr>
          <p:cNvPr id="418" name="Google Shape;162;p17" descr="preencoded.png"/>
          <p:cNvPicPr/>
          <p:nvPr/>
        </p:nvPicPr>
        <p:blipFill>
          <a:blip r:embed="rId9"/>
          <a:stretch/>
        </p:blipFill>
        <p:spPr>
          <a:xfrm>
            <a:off x="13144680" y="228600"/>
            <a:ext cx="1257120" cy="1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168;p18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760360" cy="8229240"/>
          </a:xfrm>
          <a:prstGeom prst="rect">
            <a:avLst/>
          </a:prstGeom>
          <a:ln w="0">
            <a:noFill/>
          </a:ln>
        </p:spPr>
      </p:pic>
      <p:sp>
        <p:nvSpPr>
          <p:cNvPr id="420" name="Google Shape;169;p18"/>
          <p:cNvSpPr/>
          <p:nvPr/>
        </p:nvSpPr>
        <p:spPr>
          <a:xfrm>
            <a:off x="6280200" y="1615680"/>
            <a:ext cx="663552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4000"/>
              </a:lnSpc>
              <a:tabLst>
                <a:tab algn="l" pos="0"/>
              </a:tabLst>
            </a:pPr>
            <a:r>
              <a:rPr b="1" lang="ja-JP" sz="4450" spc="-1" strike="noStrike">
                <a:solidFill>
                  <a:srgbClr val="201b18"/>
                </a:solidFill>
                <a:latin typeface="Barlow"/>
                <a:ea typeface="Barlow"/>
              </a:rPr>
              <a:t>傾聴スキルを高めるための実践トレーニング法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421" name="Google Shape;170;p18"/>
          <p:cNvSpPr/>
          <p:nvPr/>
        </p:nvSpPr>
        <p:spPr>
          <a:xfrm>
            <a:off x="6280200" y="3373560"/>
            <a:ext cx="169560" cy="852840"/>
          </a:xfrm>
          <a:prstGeom prst="roundRect">
            <a:avLst>
              <a:gd name="adj" fmla="val 56033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Google Shape;171;p18"/>
          <p:cNvSpPr/>
          <p:nvPr/>
        </p:nvSpPr>
        <p:spPr>
          <a:xfrm>
            <a:off x="6790320" y="33735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en-US" sz="2200" spc="-1" strike="noStrike">
                <a:solidFill>
                  <a:srgbClr val="504c49"/>
                </a:solidFill>
                <a:latin typeface="Barlow"/>
                <a:ea typeface="Barlow"/>
              </a:rPr>
              <a:t>3</a:t>
            </a: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分間傾聴チャレンジ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23" name="Google Shape;172;p18"/>
          <p:cNvSpPr/>
          <p:nvPr/>
        </p:nvSpPr>
        <p:spPr>
          <a:xfrm>
            <a:off x="6790320" y="3863880"/>
            <a:ext cx="61254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相手の話を中断せずに</a:t>
            </a:r>
            <a:r>
              <a:rPr b="0" lang="en-US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3</a:t>
            </a: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分間聴く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424" name="Google Shape;173;p18"/>
          <p:cNvSpPr/>
          <p:nvPr/>
        </p:nvSpPr>
        <p:spPr>
          <a:xfrm>
            <a:off x="6620400" y="4453560"/>
            <a:ext cx="169560" cy="852840"/>
          </a:xfrm>
          <a:prstGeom prst="roundRect">
            <a:avLst>
              <a:gd name="adj" fmla="val 56033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Google Shape;174;p18"/>
          <p:cNvSpPr/>
          <p:nvPr/>
        </p:nvSpPr>
        <p:spPr>
          <a:xfrm>
            <a:off x="7130520" y="4453560"/>
            <a:ext cx="34002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感情キャッチトレーニング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26" name="Google Shape;175;p18"/>
          <p:cNvSpPr/>
          <p:nvPr/>
        </p:nvSpPr>
        <p:spPr>
          <a:xfrm>
            <a:off x="7130520" y="4943880"/>
            <a:ext cx="5785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相手の感情の変化に注目する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427" name="Google Shape;176;p18"/>
          <p:cNvSpPr/>
          <p:nvPr/>
        </p:nvSpPr>
        <p:spPr>
          <a:xfrm>
            <a:off x="6960600" y="5533560"/>
            <a:ext cx="169560" cy="852840"/>
          </a:xfrm>
          <a:prstGeom prst="roundRect">
            <a:avLst>
              <a:gd name="adj" fmla="val 56033"/>
            </a:avLst>
          </a:prstGeom>
          <a:solidFill>
            <a:srgbClr val="f2eeee"/>
          </a:solidFill>
          <a:ln w="9525">
            <a:solidFill>
              <a:srgbClr val="d8d4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Google Shape;177;p18"/>
          <p:cNvSpPr/>
          <p:nvPr/>
        </p:nvSpPr>
        <p:spPr>
          <a:xfrm>
            <a:off x="7470720" y="5533560"/>
            <a:ext cx="36777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25000"/>
              </a:lnSpc>
              <a:tabLst>
                <a:tab algn="l" pos="0"/>
              </a:tabLst>
            </a:pPr>
            <a:r>
              <a:rPr b="1" lang="ja-JP" sz="2200" spc="-1" strike="noStrike">
                <a:solidFill>
                  <a:srgbClr val="504c49"/>
                </a:solidFill>
                <a:latin typeface="Barlow"/>
                <a:ea typeface="Barlow"/>
              </a:rPr>
              <a:t>ペアワークとフィードバック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29" name="Google Shape;178;p18"/>
          <p:cNvSpPr/>
          <p:nvPr/>
        </p:nvSpPr>
        <p:spPr>
          <a:xfrm>
            <a:off x="7470720" y="6024240"/>
            <a:ext cx="54450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r>
              <a:rPr b="0" lang="ja-JP" sz="1750" spc="-1" strike="noStrike">
                <a:solidFill>
                  <a:srgbClr val="504c49"/>
                </a:solidFill>
                <a:latin typeface="Montserrat"/>
                <a:ea typeface="Montserrat"/>
              </a:rPr>
              <a:t>録画して客観的に振り返る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430" name="Google Shape;179;p18" descr="preencoded.png"/>
          <p:cNvPicPr/>
          <p:nvPr/>
        </p:nvPicPr>
        <p:blipFill>
          <a:blip r:embed="rId2"/>
          <a:stretch/>
        </p:blipFill>
        <p:spPr>
          <a:xfrm>
            <a:off x="13144680" y="228600"/>
            <a:ext cx="1257120" cy="17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LibreOffice/7.1.8.1$MacOSX_X86_64 LibreOffice_project/e1f30c802c3269a1d052614453f260e49458c82c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ja-JP</dc:language>
  <cp:lastModifiedBy/>
  <cp:revision>0</cp:revision>
  <dc:subject/>
  <dc:title/>
</cp:coreProperties>
</file>