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11" Type="http://schemas.openxmlformats.org/officeDocument/2006/relationships/image" Target="../media/image13.png"/><Relationship Id="rId10" Type="http://schemas.openxmlformats.org/officeDocument/2006/relationships/image" Target="../media/image32.png"/><Relationship Id="rId9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793790" y="3227427"/>
            <a:ext cx="680370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社会人におすすめ勉強方法</a:t>
            </a:r>
            <a:endParaRPr b="0" i="0" sz="300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仕事や家庭との両立が必要な社会人の勉強は、効率性と継続性が重要です。効果的な学習方法で限られた時間を最大化しましょう。</a:t>
            </a:r>
            <a:endParaRPr b="0" i="0" sz="1750" u="none" cap="none" strike="noStrike"/>
          </a:p>
        </p:txBody>
      </p:sp>
      <p:pic>
        <p:nvPicPr>
          <p:cNvPr descr="preencoded.png" id="43" name="Google Shape;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9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793790" y="4453652"/>
            <a:ext cx="710993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社会人が陥りがちな3つの罠</a:t>
            </a:r>
            <a:endParaRPr b="0" i="0" sz="3000" u="none" cap="none" strike="noStrike"/>
          </a:p>
        </p:txBody>
      </p:sp>
      <p:sp>
        <p:nvSpPr>
          <p:cNvPr id="51" name="Google Shape;51;p12"/>
          <p:cNvSpPr/>
          <p:nvPr/>
        </p:nvSpPr>
        <p:spPr>
          <a:xfrm>
            <a:off x="793790" y="575774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" name="Google Shape;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860" y="5800249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1530906" y="575774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目標設定の曖昧さ</a:t>
            </a:r>
            <a:endParaRPr b="0" i="0" sz="2200" u="none" cap="none" strike="noStrike"/>
          </a:p>
        </p:txBody>
      </p:sp>
      <p:sp>
        <p:nvSpPr>
          <p:cNvPr id="54" name="Google Shape;54;p12"/>
          <p:cNvSpPr/>
          <p:nvPr/>
        </p:nvSpPr>
        <p:spPr>
          <a:xfrm>
            <a:off x="1530906" y="6248162"/>
            <a:ext cx="345924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具体的な目標を設定する</a:t>
            </a:r>
            <a:endParaRPr b="0" i="0" sz="1750" u="none" cap="none" strike="noStrike"/>
          </a:p>
        </p:txBody>
      </p:sp>
      <p:sp>
        <p:nvSpPr>
          <p:cNvPr id="55" name="Google Shape;55;p12"/>
          <p:cNvSpPr/>
          <p:nvPr/>
        </p:nvSpPr>
        <p:spPr>
          <a:xfrm>
            <a:off x="5216962" y="575774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" name="Google Shape;5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2032" y="5800249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5954078" y="575774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時間管理の難しさ</a:t>
            </a:r>
            <a:endParaRPr b="0" i="0" sz="2200" u="none" cap="none" strike="noStrike"/>
          </a:p>
        </p:txBody>
      </p:sp>
      <p:sp>
        <p:nvSpPr>
          <p:cNvPr id="58" name="Google Shape;58;p12"/>
          <p:cNvSpPr/>
          <p:nvPr/>
        </p:nvSpPr>
        <p:spPr>
          <a:xfrm>
            <a:off x="5954078" y="6248162"/>
            <a:ext cx="345924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隙間時間を活用する</a:t>
            </a:r>
            <a:endParaRPr b="0" i="0" sz="1750" u="none" cap="none" strike="noStrike"/>
          </a:p>
        </p:txBody>
      </p:sp>
      <p:sp>
        <p:nvSpPr>
          <p:cNvPr id="59" name="Google Shape;59;p12"/>
          <p:cNvSpPr/>
          <p:nvPr/>
        </p:nvSpPr>
        <p:spPr>
          <a:xfrm>
            <a:off x="9640133" y="575774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" name="Google Shape;6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25204" y="5800249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10377249" y="575774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学習スタイルの不一致</a:t>
            </a:r>
            <a:endParaRPr b="0" i="0" sz="2200" u="none" cap="none" strike="noStrike"/>
          </a:p>
        </p:txBody>
      </p:sp>
      <p:sp>
        <p:nvSpPr>
          <p:cNvPr id="62" name="Google Shape;62;p12"/>
          <p:cNvSpPr/>
          <p:nvPr/>
        </p:nvSpPr>
        <p:spPr>
          <a:xfrm>
            <a:off x="10377249" y="6248162"/>
            <a:ext cx="345924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自分に合った方法を見つける</a:t>
            </a:r>
            <a:endParaRPr b="0" i="0" sz="1750" u="none" cap="none" strike="noStrike"/>
          </a:p>
        </p:txBody>
      </p:sp>
      <p:pic>
        <p:nvPicPr>
          <p:cNvPr descr="preencoded.png" id="63" name="Google Shape;6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効率的な勉強方法</a:t>
            </a:r>
            <a:endParaRPr b="0" i="0" sz="3000" u="none" cap="none" strike="noStrike"/>
          </a:p>
        </p:txBody>
      </p:sp>
      <p:pic>
        <p:nvPicPr>
          <p:cNvPr descr="preencoded.png" id="70" name="Google Shape;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163" y="2678906"/>
            <a:ext cx="2000131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4744" y="329493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5051108" y="2905720"/>
            <a:ext cx="226706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アウトプット重視</a:t>
            </a:r>
            <a:endParaRPr b="0" i="0" sz="2200" u="none" cap="none" strike="noStrike"/>
          </a:p>
        </p:txBody>
      </p:sp>
      <p:sp>
        <p:nvSpPr>
          <p:cNvPr id="73" name="Google Shape;73;p13"/>
          <p:cNvSpPr/>
          <p:nvPr/>
        </p:nvSpPr>
        <p:spPr>
          <a:xfrm>
            <a:off x="5051108" y="3396139"/>
            <a:ext cx="226706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学んだことを説明する</a:t>
            </a:r>
            <a:endParaRPr b="0" i="0" sz="1750" u="none" cap="none" strike="noStrike"/>
          </a:p>
        </p:txBody>
      </p:sp>
      <p:sp>
        <p:nvSpPr>
          <p:cNvPr id="74" name="Google Shape;74;p13"/>
          <p:cNvSpPr/>
          <p:nvPr/>
        </p:nvSpPr>
        <p:spPr>
          <a:xfrm>
            <a:off x="4880967" y="3998952"/>
            <a:ext cx="7978378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5" name="Google Shape;7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4157" y="4042529"/>
            <a:ext cx="4000262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6" name="Google Shape;7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4744" y="4496633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6051233" y="4269343"/>
            <a:ext cx="226706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スペーシング効果</a:t>
            </a:r>
            <a:endParaRPr b="0" i="0" sz="2200" u="none" cap="none" strike="noStrike"/>
          </a:p>
        </p:txBody>
      </p:sp>
      <p:sp>
        <p:nvSpPr>
          <p:cNvPr id="78" name="Google Shape;78;p13"/>
          <p:cNvSpPr/>
          <p:nvPr/>
        </p:nvSpPr>
        <p:spPr>
          <a:xfrm>
            <a:off x="6051233" y="4759762"/>
            <a:ext cx="226706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適切な間隔で復習する</a:t>
            </a:r>
            <a:endParaRPr b="0" i="0" sz="1750" u="none" cap="none" strike="noStrike"/>
          </a:p>
        </p:txBody>
      </p:sp>
      <p:sp>
        <p:nvSpPr>
          <p:cNvPr id="79" name="Google Shape;79;p13"/>
          <p:cNvSpPr/>
          <p:nvPr/>
        </p:nvSpPr>
        <p:spPr>
          <a:xfrm>
            <a:off x="5881092" y="5362575"/>
            <a:ext cx="6978253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0" name="Google Shape;8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032" y="5406152"/>
            <a:ext cx="6000393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64744" y="586025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/>
          <p:nvPr/>
        </p:nvSpPr>
        <p:spPr>
          <a:xfrm>
            <a:off x="7051238" y="5632966"/>
            <a:ext cx="226706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インプット</a:t>
            </a:r>
            <a:endParaRPr b="0" i="0" sz="2200" u="none" cap="none" strike="noStrike"/>
          </a:p>
        </p:txBody>
      </p:sp>
      <p:sp>
        <p:nvSpPr>
          <p:cNvPr id="83" name="Google Shape;83;p13"/>
          <p:cNvSpPr/>
          <p:nvPr/>
        </p:nvSpPr>
        <p:spPr>
          <a:xfrm>
            <a:off x="7051238" y="6123384"/>
            <a:ext cx="226706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基礎知識を身につける</a:t>
            </a:r>
            <a:endParaRPr b="0" i="0" sz="1750" u="none" cap="none" strike="noStrike"/>
          </a:p>
        </p:txBody>
      </p:sp>
      <p:pic>
        <p:nvPicPr>
          <p:cNvPr descr="preencoded.png" id="84" name="Google Shape;8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793790" y="1459825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時間管理の工夫</a:t>
            </a:r>
            <a:endParaRPr b="0" i="0" sz="3000" u="none" cap="none" strike="noStrike"/>
          </a:p>
        </p:txBody>
      </p:sp>
      <p:sp>
        <p:nvSpPr>
          <p:cNvPr id="91" name="Google Shape;91;p14"/>
          <p:cNvSpPr/>
          <p:nvPr/>
        </p:nvSpPr>
        <p:spPr>
          <a:xfrm>
            <a:off x="793790" y="2622233"/>
            <a:ext cx="2020253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372" y="3076337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3040856" y="284904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朝活の活用</a:t>
            </a:r>
            <a:endParaRPr b="0" i="0" sz="2200" u="none" cap="none" strike="noStrike"/>
          </a:p>
        </p:txBody>
      </p:sp>
      <p:sp>
        <p:nvSpPr>
          <p:cNvPr id="94" name="Google Shape;94;p14"/>
          <p:cNvSpPr/>
          <p:nvPr/>
        </p:nvSpPr>
        <p:spPr>
          <a:xfrm>
            <a:off x="3040856" y="3339465"/>
            <a:ext cx="317384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一日の始まりに集中力を活かす</a:t>
            </a:r>
            <a:endParaRPr b="0" i="0" sz="1750" u="none" cap="none" strike="noStrike"/>
          </a:p>
        </p:txBody>
      </p:sp>
      <p:sp>
        <p:nvSpPr>
          <p:cNvPr id="95" name="Google Shape;95;p14"/>
          <p:cNvSpPr/>
          <p:nvPr/>
        </p:nvSpPr>
        <p:spPr>
          <a:xfrm>
            <a:off x="2927390" y="3913942"/>
            <a:ext cx="9875282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93790" y="4042529"/>
            <a:ext cx="4040624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4618" y="4496633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5061228" y="426934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通勤時間の活用</a:t>
            </a:r>
            <a:endParaRPr b="0" i="0" sz="2200" u="none" cap="none" strike="noStrike"/>
          </a:p>
        </p:txBody>
      </p:sp>
      <p:sp>
        <p:nvSpPr>
          <p:cNvPr id="99" name="Google Shape;99;p14"/>
          <p:cNvSpPr/>
          <p:nvPr/>
        </p:nvSpPr>
        <p:spPr>
          <a:xfrm>
            <a:off x="5061228" y="4759762"/>
            <a:ext cx="317384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音声学習で移動時間を有効活用</a:t>
            </a:r>
            <a:endParaRPr b="0" i="0" sz="1750" u="none" cap="none" strike="noStrike"/>
          </a:p>
        </p:txBody>
      </p:sp>
      <p:sp>
        <p:nvSpPr>
          <p:cNvPr id="100" name="Google Shape;100;p14"/>
          <p:cNvSpPr/>
          <p:nvPr/>
        </p:nvSpPr>
        <p:spPr>
          <a:xfrm>
            <a:off x="4947761" y="5334238"/>
            <a:ext cx="7854910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793790" y="5462826"/>
            <a:ext cx="6061115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2" name="Google Shape;1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4863" y="5916930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7081718" y="5689640"/>
            <a:ext cx="271129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週末の集中学習</a:t>
            </a:r>
            <a:endParaRPr b="0" i="0" sz="2200" u="none" cap="none" strike="noStrike"/>
          </a:p>
        </p:txBody>
      </p:sp>
      <p:sp>
        <p:nvSpPr>
          <p:cNvPr id="104" name="Google Shape;104;p14"/>
          <p:cNvSpPr/>
          <p:nvPr/>
        </p:nvSpPr>
        <p:spPr>
          <a:xfrm>
            <a:off x="7081718" y="6180058"/>
            <a:ext cx="271129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まとまった時間で深く学ぶ</a:t>
            </a:r>
            <a:endParaRPr b="0" i="0" sz="1750" u="none" cap="none" strike="noStrike"/>
          </a:p>
        </p:txBody>
      </p:sp>
      <p:pic>
        <p:nvPicPr>
          <p:cNvPr descr="preencoded.png" id="105" name="Google Shape;10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793790" y="1240036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デジタルツールの活用</a:t>
            </a:r>
            <a:endParaRPr b="0" i="0" sz="3000" u="none" cap="none" strike="noStrike"/>
          </a:p>
        </p:txBody>
      </p:sp>
      <p:pic>
        <p:nvPicPr>
          <p:cNvPr descr="preencoded.png"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790" y="2288977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793790" y="3082766"/>
            <a:ext cx="229195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学習アプリ</a:t>
            </a:r>
            <a:endParaRPr b="0" i="0" sz="2200" u="none" cap="none" strike="noStrike"/>
          </a:p>
        </p:txBody>
      </p:sp>
      <p:sp>
        <p:nvSpPr>
          <p:cNvPr id="115" name="Google Shape;115;p15"/>
          <p:cNvSpPr/>
          <p:nvPr/>
        </p:nvSpPr>
        <p:spPr>
          <a:xfrm>
            <a:off x="793790" y="3573185"/>
            <a:ext cx="229195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Anki、Quizletで記憶を定着</a:t>
            </a:r>
            <a:endParaRPr b="0" i="0" sz="1750" u="none" cap="none" strike="noStrike"/>
          </a:p>
        </p:txBody>
      </p:sp>
      <p:pic>
        <p:nvPicPr>
          <p:cNvPr descr="preencoded.png" id="116" name="Google Shape;1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5904" y="2288977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3425904" y="3082766"/>
            <a:ext cx="2292072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音声学習</a:t>
            </a:r>
            <a:endParaRPr b="0" i="0" sz="2200" u="none" cap="none" strike="noStrike"/>
          </a:p>
        </p:txBody>
      </p:sp>
      <p:sp>
        <p:nvSpPr>
          <p:cNvPr id="118" name="Google Shape;118;p15"/>
          <p:cNvSpPr/>
          <p:nvPr/>
        </p:nvSpPr>
        <p:spPr>
          <a:xfrm>
            <a:off x="3425904" y="3573185"/>
            <a:ext cx="2292072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Audible、Podcastで移動中に学ぶ</a:t>
            </a:r>
            <a:endParaRPr b="0" i="0" sz="1750" u="none" cap="none" strike="noStrike"/>
          </a:p>
        </p:txBody>
      </p:sp>
      <p:pic>
        <p:nvPicPr>
          <p:cNvPr descr="preencoded.png"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8138" y="2288977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6058138" y="3082766"/>
            <a:ext cx="229195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オンライン講座</a:t>
            </a:r>
            <a:endParaRPr b="0" i="0" sz="2200" u="none" cap="none" strike="noStrike"/>
          </a:p>
        </p:txBody>
      </p:sp>
      <p:sp>
        <p:nvSpPr>
          <p:cNvPr id="121" name="Google Shape;121;p15"/>
          <p:cNvSpPr/>
          <p:nvPr/>
        </p:nvSpPr>
        <p:spPr>
          <a:xfrm>
            <a:off x="6058138" y="3573185"/>
            <a:ext cx="229195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Udemy、Courseraで専門知識を習得</a:t>
            </a:r>
            <a:endParaRPr b="0" i="0" sz="1750" u="none" cap="none" strike="noStrike"/>
          </a:p>
        </p:txBody>
      </p:sp>
      <p:pic>
        <p:nvPicPr>
          <p:cNvPr descr="preencoded.png" id="122" name="Google Shape;12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790" y="4979432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/>
          <p:nvPr/>
        </p:nvSpPr>
        <p:spPr>
          <a:xfrm>
            <a:off x="793790" y="5773222"/>
            <a:ext cx="229195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ノートアプリ</a:t>
            </a:r>
            <a:endParaRPr b="0" i="0" sz="2200" u="none" cap="none" strike="noStrike"/>
          </a:p>
        </p:txBody>
      </p:sp>
      <p:sp>
        <p:nvSpPr>
          <p:cNvPr id="124" name="Google Shape;124;p15"/>
          <p:cNvSpPr/>
          <p:nvPr/>
        </p:nvSpPr>
        <p:spPr>
          <a:xfrm>
            <a:off x="793790" y="6263640"/>
            <a:ext cx="229195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Notion、Evernoteで学習を管理</a:t>
            </a:r>
            <a:endParaRPr b="0" i="0" sz="1750" u="none" cap="none" strike="noStrike"/>
          </a:p>
        </p:txBody>
      </p:sp>
      <p:pic>
        <p:nvPicPr>
          <p:cNvPr descr="preencoded.png" id="125" name="Google Shape;12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793790" y="141220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モチベーション維持法</a:t>
            </a:r>
            <a:endParaRPr b="0" i="0" sz="3000" u="none" cap="none" strike="noStrike"/>
          </a:p>
        </p:txBody>
      </p:sp>
      <p:sp>
        <p:nvSpPr>
          <p:cNvPr id="132" name="Google Shape;132;p16"/>
          <p:cNvSpPr/>
          <p:nvPr/>
        </p:nvSpPr>
        <p:spPr>
          <a:xfrm>
            <a:off x="1558171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コミュニティ参加</a:t>
            </a:r>
            <a:endParaRPr b="0" i="0" sz="2200" u="none" cap="none" strike="noStrike"/>
          </a:p>
        </p:txBody>
      </p:sp>
      <p:sp>
        <p:nvSpPr>
          <p:cNvPr id="133" name="Google Shape;133;p16"/>
          <p:cNvSpPr/>
          <p:nvPr/>
        </p:nvSpPr>
        <p:spPr>
          <a:xfrm>
            <a:off x="793790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同じ目標を持つ仲間と学ぶ</a:t>
            </a:r>
            <a:endParaRPr b="0" i="0" sz="1750" u="none" cap="none" strike="noStrike"/>
          </a:p>
        </p:txBody>
      </p:sp>
      <p:pic>
        <p:nvPicPr>
          <p:cNvPr descr="preencoded.png"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324" y="3268861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/>
          <p:nvPr/>
        </p:nvSpPr>
        <p:spPr>
          <a:xfrm>
            <a:off x="9316403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進捗の可視化</a:t>
            </a:r>
            <a:endParaRPr b="0" i="0" sz="2200" u="none" cap="none" strike="noStrike"/>
          </a:p>
        </p:txBody>
      </p:sp>
      <p:sp>
        <p:nvSpPr>
          <p:cNvPr id="137" name="Google Shape;137;p16"/>
          <p:cNvSpPr/>
          <p:nvPr/>
        </p:nvSpPr>
        <p:spPr>
          <a:xfrm>
            <a:off x="9316403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学習記録をつけて成長を実感</a:t>
            </a:r>
            <a:endParaRPr b="0" i="0" sz="1750" u="none" cap="none" strike="noStrike"/>
          </a:p>
        </p:txBody>
      </p:sp>
      <p:pic>
        <p:nvPicPr>
          <p:cNvPr descr="preencoded.png" id="138" name="Google Shape;1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9" name="Google Shape;13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0035" y="3629858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/>
          <p:nvPr/>
        </p:nvSpPr>
        <p:spPr>
          <a:xfrm>
            <a:off x="9316403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小さな成功体験</a:t>
            </a:r>
            <a:endParaRPr b="0" i="0" sz="2200" u="none" cap="none" strike="noStrike"/>
          </a:p>
        </p:txBody>
      </p:sp>
      <p:sp>
        <p:nvSpPr>
          <p:cNvPr id="141" name="Google Shape;141;p16"/>
          <p:cNvSpPr/>
          <p:nvPr/>
        </p:nvSpPr>
        <p:spPr>
          <a:xfrm>
            <a:off x="9316403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達成感を積み重ねる</a:t>
            </a:r>
            <a:endParaRPr b="0" i="0" sz="1750" u="none" cap="none" strike="noStrike"/>
          </a:p>
        </p:txBody>
      </p:sp>
      <p:pic>
        <p:nvPicPr>
          <p:cNvPr descr="preencoded.png" id="142" name="Google Shape;14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3" name="Google Shape;14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39037" y="5698569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>
            <a:off x="1558171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実践の機会</a:t>
            </a:r>
            <a:endParaRPr b="0" i="0" sz="2200" u="none" cap="none" strike="noStrike"/>
          </a:p>
        </p:txBody>
      </p:sp>
      <p:sp>
        <p:nvSpPr>
          <p:cNvPr id="145" name="Google Shape;145;p16"/>
          <p:cNvSpPr/>
          <p:nvPr/>
        </p:nvSpPr>
        <p:spPr>
          <a:xfrm>
            <a:off x="793790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学んだことを仕事に活かす</a:t>
            </a:r>
            <a:endParaRPr b="0" i="0" sz="1750" u="none" cap="none" strike="noStrike"/>
          </a:p>
        </p:txBody>
      </p:sp>
      <p:pic>
        <p:nvPicPr>
          <p:cNvPr descr="preencoded.png" id="146" name="Google Shape;146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7" name="Google Shape;147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70327" y="5337572"/>
            <a:ext cx="339328" cy="424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8" name="Google Shape;148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4" name="Google Shape;1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>
            <a:off x="793790" y="636151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効果的な復習方法</a:t>
            </a:r>
            <a:endParaRPr b="0" i="0" sz="3000" u="none" cap="none" strike="noStrike"/>
          </a:p>
        </p:txBody>
      </p:sp>
      <p:sp>
        <p:nvSpPr>
          <p:cNvPr id="156" name="Google Shape;156;p17"/>
          <p:cNvSpPr/>
          <p:nvPr/>
        </p:nvSpPr>
        <p:spPr>
          <a:xfrm>
            <a:off x="1048941" y="1685092"/>
            <a:ext cx="30480" cy="5908238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1273612" y="218015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793790" y="194024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9" name="Google Shape;1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860" y="1982748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/>
          <p:nvPr/>
        </p:nvSpPr>
        <p:spPr>
          <a:xfrm>
            <a:off x="2183011" y="191190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学習直後</a:t>
            </a:r>
            <a:endParaRPr b="0" i="0" sz="2200" u="none" cap="none" strike="noStrike"/>
          </a:p>
        </p:txBody>
      </p:sp>
      <p:sp>
        <p:nvSpPr>
          <p:cNvPr id="161" name="Google Shape;161;p17"/>
          <p:cNvSpPr/>
          <p:nvPr/>
        </p:nvSpPr>
        <p:spPr>
          <a:xfrm>
            <a:off x="2183011" y="2402324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要点を自分の言葉でまとめる</a:t>
            </a:r>
            <a:endParaRPr b="0" i="0" sz="1750" u="none" cap="none" strike="noStrike"/>
          </a:p>
        </p:txBody>
      </p:sp>
      <p:sp>
        <p:nvSpPr>
          <p:cNvPr id="162" name="Google Shape;162;p17"/>
          <p:cNvSpPr/>
          <p:nvPr/>
        </p:nvSpPr>
        <p:spPr>
          <a:xfrm>
            <a:off x="1273612" y="3713917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793790" y="3474006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4" name="Google Shape;16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860" y="3516511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/>
          <p:nvPr/>
        </p:nvSpPr>
        <p:spPr>
          <a:xfrm>
            <a:off x="2183011" y="34456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1日後</a:t>
            </a:r>
            <a:endParaRPr b="0" i="0" sz="2200" u="none" cap="none" strike="noStrike"/>
          </a:p>
        </p:txBody>
      </p:sp>
      <p:sp>
        <p:nvSpPr>
          <p:cNvPr id="166" name="Google Shape;166;p17"/>
          <p:cNvSpPr/>
          <p:nvPr/>
        </p:nvSpPr>
        <p:spPr>
          <a:xfrm>
            <a:off x="2183011" y="3936087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前日の内容を簡単に振り返る</a:t>
            </a:r>
            <a:endParaRPr b="0" i="0" sz="1750" u="none" cap="none" strike="noStrike"/>
          </a:p>
        </p:txBody>
      </p:sp>
      <p:sp>
        <p:nvSpPr>
          <p:cNvPr id="167" name="Google Shape;167;p17"/>
          <p:cNvSpPr/>
          <p:nvPr/>
        </p:nvSpPr>
        <p:spPr>
          <a:xfrm>
            <a:off x="1273612" y="5247680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9" name="Google Shape;16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60" y="5050274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/>
          <p:nvPr/>
        </p:nvSpPr>
        <p:spPr>
          <a:xfrm>
            <a:off x="2183011" y="497943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1週間後</a:t>
            </a:r>
            <a:endParaRPr b="0" i="0" sz="2200" u="none" cap="none" strike="noStrike"/>
          </a:p>
        </p:txBody>
      </p:sp>
      <p:sp>
        <p:nvSpPr>
          <p:cNvPr id="171" name="Google Shape;171;p17"/>
          <p:cNvSpPr/>
          <p:nvPr/>
        </p:nvSpPr>
        <p:spPr>
          <a:xfrm>
            <a:off x="2183011" y="5469850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応用問題に取り組む</a:t>
            </a:r>
            <a:endParaRPr b="0" i="0" sz="1750" u="none" cap="none" strike="noStrike"/>
          </a:p>
        </p:txBody>
      </p:sp>
      <p:sp>
        <p:nvSpPr>
          <p:cNvPr id="172" name="Google Shape;172;p17"/>
          <p:cNvSpPr/>
          <p:nvPr/>
        </p:nvSpPr>
        <p:spPr>
          <a:xfrm>
            <a:off x="1273612" y="678144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793790" y="654153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4" name="Google Shape;17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8860" y="6584037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2183011" y="651319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1ヶ月後</a:t>
            </a:r>
            <a:endParaRPr b="0" i="0" sz="2200" u="none" cap="none" strike="noStrike"/>
          </a:p>
        </p:txBody>
      </p:sp>
      <p:sp>
        <p:nvSpPr>
          <p:cNvPr id="176" name="Google Shape;176;p17"/>
          <p:cNvSpPr/>
          <p:nvPr/>
        </p:nvSpPr>
        <p:spPr>
          <a:xfrm>
            <a:off x="2183011" y="7003613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長期記憶への定着を確認する</a:t>
            </a:r>
            <a:endParaRPr b="0" i="0" sz="1750" u="none" cap="none" strike="noStrike"/>
          </a:p>
        </p:txBody>
      </p:sp>
      <p:pic>
        <p:nvPicPr>
          <p:cNvPr descr="preencoded.png" id="177" name="Google Shape;17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3" name="Google Shape;1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31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/>
          <p:nvPr/>
        </p:nvSpPr>
        <p:spPr>
          <a:xfrm>
            <a:off x="6214229" y="571857"/>
            <a:ext cx="6701790" cy="1299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050"/>
              <a:buFont typeface="Barlow"/>
              <a:buNone/>
            </a:pPr>
            <a:r>
              <a:rPr b="1" i="0" lang="en-US" sz="30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まとめ：継続するための秘訣</a:t>
            </a:r>
            <a:endParaRPr b="0" i="0" sz="3000" u="none" cap="none" strike="noStrike"/>
          </a:p>
        </p:txBody>
      </p:sp>
      <p:sp>
        <p:nvSpPr>
          <p:cNvPr id="185" name="Google Shape;185;p18"/>
          <p:cNvSpPr/>
          <p:nvPr/>
        </p:nvSpPr>
        <p:spPr>
          <a:xfrm>
            <a:off x="6214229" y="2183368"/>
            <a:ext cx="6701790" cy="1213247"/>
          </a:xfrm>
          <a:prstGeom prst="roundRect">
            <a:avLst>
              <a:gd fmla="val 719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6429732" y="2398871"/>
            <a:ext cx="2599372" cy="324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000"/>
              <a:buFont typeface="Barlow"/>
              <a:buNone/>
            </a:pPr>
            <a:r>
              <a:rPr b="1" i="0" lang="en-US" sz="20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小さく始める</a:t>
            </a:r>
            <a:endParaRPr b="0" i="0" sz="2000" u="none" cap="none" strike="noStrike"/>
          </a:p>
        </p:txBody>
      </p:sp>
      <p:sp>
        <p:nvSpPr>
          <p:cNvPr id="187" name="Google Shape;187;p18"/>
          <p:cNvSpPr/>
          <p:nvPr/>
        </p:nvSpPr>
        <p:spPr>
          <a:xfrm>
            <a:off x="6429732" y="2848332"/>
            <a:ext cx="6270784" cy="332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1日5分からでも継続を優先</a:t>
            </a:r>
            <a:endParaRPr b="0" i="0" sz="1600" u="none" cap="none" strike="noStrike"/>
          </a:p>
        </p:txBody>
      </p:sp>
      <p:sp>
        <p:nvSpPr>
          <p:cNvPr id="188" name="Google Shape;188;p18"/>
          <p:cNvSpPr/>
          <p:nvPr/>
        </p:nvSpPr>
        <p:spPr>
          <a:xfrm>
            <a:off x="6214229" y="3604498"/>
            <a:ext cx="6701790" cy="1213247"/>
          </a:xfrm>
          <a:prstGeom prst="roundRect">
            <a:avLst>
              <a:gd fmla="val 719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6429732" y="3820001"/>
            <a:ext cx="2599372" cy="324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000"/>
              <a:buFont typeface="Barlow"/>
              <a:buNone/>
            </a:pPr>
            <a:r>
              <a:rPr b="1" i="0" lang="en-US" sz="20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完璧を目指さない</a:t>
            </a:r>
            <a:endParaRPr b="0" i="0" sz="2000" u="none" cap="none" strike="noStrike"/>
          </a:p>
        </p:txBody>
      </p:sp>
      <p:sp>
        <p:nvSpPr>
          <p:cNvPr id="190" name="Google Shape;190;p18"/>
          <p:cNvSpPr/>
          <p:nvPr/>
        </p:nvSpPr>
        <p:spPr>
          <a:xfrm>
            <a:off x="6429732" y="4269462"/>
            <a:ext cx="6270784" cy="332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少しでも前進することが大切</a:t>
            </a:r>
            <a:endParaRPr b="0" i="0" sz="1600" u="none" cap="none" strike="noStrike"/>
          </a:p>
        </p:txBody>
      </p:sp>
      <p:sp>
        <p:nvSpPr>
          <p:cNvPr id="191" name="Google Shape;191;p18"/>
          <p:cNvSpPr/>
          <p:nvPr/>
        </p:nvSpPr>
        <p:spPr>
          <a:xfrm>
            <a:off x="6214229" y="5025628"/>
            <a:ext cx="6701790" cy="1213247"/>
          </a:xfrm>
          <a:prstGeom prst="roundRect">
            <a:avLst>
              <a:gd fmla="val 719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6429732" y="5241131"/>
            <a:ext cx="3378875" cy="324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000"/>
              <a:buFont typeface="Barlow"/>
              <a:buNone/>
            </a:pPr>
            <a:r>
              <a:rPr b="1" i="0" lang="en-US" sz="20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自分に合った方法を見つける</a:t>
            </a:r>
            <a:endParaRPr b="0" i="0" sz="2000" u="none" cap="none" strike="noStrike"/>
          </a:p>
        </p:txBody>
      </p:sp>
      <p:sp>
        <p:nvSpPr>
          <p:cNvPr id="193" name="Google Shape;193;p18"/>
          <p:cNvSpPr/>
          <p:nvPr/>
        </p:nvSpPr>
        <p:spPr>
          <a:xfrm>
            <a:off x="6429732" y="5690592"/>
            <a:ext cx="6270784" cy="332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試行錯誤しながら最適化する</a:t>
            </a:r>
            <a:endParaRPr b="0" i="0" sz="1600" u="none" cap="none" strike="noStrike"/>
          </a:p>
        </p:txBody>
      </p:sp>
      <p:sp>
        <p:nvSpPr>
          <p:cNvPr id="194" name="Google Shape;194;p18"/>
          <p:cNvSpPr/>
          <p:nvPr/>
        </p:nvSpPr>
        <p:spPr>
          <a:xfrm>
            <a:off x="6214229" y="6446758"/>
            <a:ext cx="6701790" cy="1213247"/>
          </a:xfrm>
          <a:prstGeom prst="roundRect">
            <a:avLst>
              <a:gd fmla="val 719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6429732" y="6662261"/>
            <a:ext cx="2599372" cy="324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000"/>
              <a:buFont typeface="Barlow"/>
              <a:buNone/>
            </a:pPr>
            <a:r>
              <a:rPr b="1" i="0" lang="en-US" sz="20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学びを共有する</a:t>
            </a:r>
            <a:endParaRPr b="0" i="0" sz="2000" u="none" cap="none" strike="noStrike"/>
          </a:p>
        </p:txBody>
      </p:sp>
      <p:sp>
        <p:nvSpPr>
          <p:cNvPr id="196" name="Google Shape;196;p18"/>
          <p:cNvSpPr/>
          <p:nvPr/>
        </p:nvSpPr>
        <p:spPr>
          <a:xfrm>
            <a:off x="6429732" y="7111722"/>
            <a:ext cx="6270784" cy="332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アウトプットで理解を深める</a:t>
            </a:r>
            <a:endParaRPr b="0" i="0" sz="1600" u="none" cap="none" strike="noStrike"/>
          </a:p>
        </p:txBody>
      </p:sp>
      <p:pic>
        <p:nvPicPr>
          <p:cNvPr descr="preencoded.png" id="197" name="Google Shape;1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