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8229600" cx="14630400"/>
  <p:notesSz cx="8229600" cy="14630400"/>
  <p:embeddedFontLst>
    <p:embeddedFont>
      <p:font typeface="Montserrat"/>
      <p:regular r:id="rId13"/>
      <p:bold r:id="rId14"/>
      <p:italic r:id="rId15"/>
      <p:boldItalic r:id="rId16"/>
    </p:embeddedFont>
    <p:embeddedFont>
      <p:font typeface="Barlow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arlow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Montserrat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Barlow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Barlow-italic.fntdata"/><Relationship Id="rId6" Type="http://schemas.openxmlformats.org/officeDocument/2006/relationships/slide" Target="slides/slide2.xml"/><Relationship Id="rId18" Type="http://schemas.openxmlformats.org/officeDocument/2006/relationships/font" Target="fonts/Barlow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/>
              <a:t>‹#›</a:t>
            </a:fld>
            <a:endParaRPr b="0" i="0" sz="1200" u="none" cap="none" strike="noStrike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" name="Google Shape;3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" name="Google Shape;4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 master">
  <p:cSld name="Slide 1 master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 master">
  <p:cSld name="Slide 2 mast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 master">
  <p:cSld name="Slide 3 mast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 master">
  <p:cSld name="Slide 4 mast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 master">
  <p:cSld name="Slide 5 mast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 master">
  <p:cSld name="Slide 6 mast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 master">
  <p:cSld name="Slide 7 mast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 master">
  <p:cSld name="Slide 8 mast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png"/><Relationship Id="rId4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8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10" Type="http://schemas.openxmlformats.org/officeDocument/2006/relationships/image" Target="../media/image8.png"/><Relationship Id="rId9" Type="http://schemas.openxmlformats.org/officeDocument/2006/relationships/image" Target="../media/image20.png"/><Relationship Id="rId5" Type="http://schemas.openxmlformats.org/officeDocument/2006/relationships/image" Target="../media/image14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Relationship Id="rId6" Type="http://schemas.openxmlformats.org/officeDocument/2006/relationships/image" Target="../media/image21.png"/><Relationship Id="rId7" Type="http://schemas.openxmlformats.org/officeDocument/2006/relationships/image" Target="../media/image27.png"/><Relationship Id="rId8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40" name="Google Shape;4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76072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1"/>
          <p:cNvSpPr/>
          <p:nvPr/>
        </p:nvSpPr>
        <p:spPr>
          <a:xfrm>
            <a:off x="6280190" y="3054429"/>
            <a:ext cx="6635829" cy="14175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4450"/>
              <a:buFont typeface="Barlow"/>
              <a:buNone/>
            </a:pPr>
            <a:r>
              <a:rPr b="1" i="0" lang="en-US" sz="445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マネジメントとプレイヤーの違い</a:t>
            </a:r>
            <a:endParaRPr b="0" i="0" sz="4450" u="none" cap="none" strike="noStrike"/>
          </a:p>
        </p:txBody>
      </p:sp>
      <p:sp>
        <p:nvSpPr>
          <p:cNvPr id="42" name="Google Shape;42;p11"/>
          <p:cNvSpPr/>
          <p:nvPr/>
        </p:nvSpPr>
        <p:spPr>
          <a:xfrm>
            <a:off x="6280190" y="4812149"/>
            <a:ext cx="6635829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組織力を高めるための役割理解</a:t>
            </a:r>
            <a:endParaRPr b="0" i="0" sz="1750" u="none" cap="none" strike="noStrike"/>
          </a:p>
        </p:txBody>
      </p:sp>
      <p:pic>
        <p:nvPicPr>
          <p:cNvPr descr="preencoded.png" id="43" name="Google Shape;4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144500" y="228600"/>
            <a:ext cx="1257300" cy="17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/>
          <p:nvPr/>
        </p:nvSpPr>
        <p:spPr>
          <a:xfrm>
            <a:off x="793790" y="928092"/>
            <a:ext cx="5670590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4450"/>
              <a:buFont typeface="Barlow"/>
              <a:buNone/>
            </a:pPr>
            <a:r>
              <a:rPr b="1" i="0" lang="en-US" sz="445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基本的な役割の違い</a:t>
            </a:r>
            <a:endParaRPr b="0" i="0" sz="4450" u="none" cap="none" strike="noStrike"/>
          </a:p>
        </p:txBody>
      </p:sp>
      <p:sp>
        <p:nvSpPr>
          <p:cNvPr id="50" name="Google Shape;50;p12"/>
          <p:cNvSpPr/>
          <p:nvPr/>
        </p:nvSpPr>
        <p:spPr>
          <a:xfrm>
            <a:off x="793790" y="2203847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マネージャー</a:t>
            </a:r>
            <a:endParaRPr b="0" i="0" sz="2200" u="none" cap="none" strike="noStrike"/>
          </a:p>
        </p:txBody>
      </p:sp>
      <p:sp>
        <p:nvSpPr>
          <p:cNvPr id="51" name="Google Shape;51;p12"/>
          <p:cNvSpPr/>
          <p:nvPr/>
        </p:nvSpPr>
        <p:spPr>
          <a:xfrm>
            <a:off x="793790" y="2784991"/>
            <a:ext cx="5784413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「人」を通じて成果を出す</a:t>
            </a:r>
            <a:endParaRPr b="0" i="0" sz="1750" u="none" cap="none" strike="noStrike"/>
          </a:p>
        </p:txBody>
      </p:sp>
      <p:sp>
        <p:nvSpPr>
          <p:cNvPr id="52" name="Google Shape;52;p12"/>
          <p:cNvSpPr/>
          <p:nvPr/>
        </p:nvSpPr>
        <p:spPr>
          <a:xfrm>
            <a:off x="793790" y="3351967"/>
            <a:ext cx="5784413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チーム全体の目標達成に責任</a:t>
            </a:r>
            <a:endParaRPr b="0" i="0" sz="1750" u="none" cap="none" strike="noStrike"/>
          </a:p>
        </p:txBody>
      </p:sp>
      <p:sp>
        <p:nvSpPr>
          <p:cNvPr id="53" name="Google Shape;53;p12"/>
          <p:cNvSpPr/>
          <p:nvPr/>
        </p:nvSpPr>
        <p:spPr>
          <a:xfrm>
            <a:off x="793790" y="3918942"/>
            <a:ext cx="5784413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全体最適を考える</a:t>
            </a:r>
            <a:endParaRPr b="0" i="0" sz="1750" u="none" cap="none" strike="noStrike"/>
          </a:p>
        </p:txBody>
      </p:sp>
      <p:sp>
        <p:nvSpPr>
          <p:cNvPr id="54" name="Google Shape;54;p12"/>
          <p:cNvSpPr/>
          <p:nvPr/>
        </p:nvSpPr>
        <p:spPr>
          <a:xfrm>
            <a:off x="7139226" y="2203847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プレイヤー</a:t>
            </a:r>
            <a:endParaRPr b="0" i="0" sz="2200" u="none" cap="none" strike="noStrike"/>
          </a:p>
        </p:txBody>
      </p:sp>
      <p:sp>
        <p:nvSpPr>
          <p:cNvPr id="55" name="Google Shape;55;p12"/>
          <p:cNvSpPr/>
          <p:nvPr/>
        </p:nvSpPr>
        <p:spPr>
          <a:xfrm>
            <a:off x="7139226" y="2784991"/>
            <a:ext cx="5784413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自分自身の業務遂行で成果</a:t>
            </a:r>
            <a:endParaRPr b="0" i="0" sz="1750" u="none" cap="none" strike="noStrike"/>
          </a:p>
        </p:txBody>
      </p:sp>
      <p:sp>
        <p:nvSpPr>
          <p:cNvPr id="56" name="Google Shape;56;p12"/>
          <p:cNvSpPr/>
          <p:nvPr/>
        </p:nvSpPr>
        <p:spPr>
          <a:xfrm>
            <a:off x="7139226" y="3351967"/>
            <a:ext cx="5784413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個人の目標達成に責任</a:t>
            </a:r>
            <a:endParaRPr b="0" i="0" sz="1750" u="none" cap="none" strike="noStrike"/>
          </a:p>
        </p:txBody>
      </p:sp>
      <p:sp>
        <p:nvSpPr>
          <p:cNvPr id="57" name="Google Shape;57;p12"/>
          <p:cNvSpPr/>
          <p:nvPr/>
        </p:nvSpPr>
        <p:spPr>
          <a:xfrm>
            <a:off x="7139226" y="3918942"/>
            <a:ext cx="5784413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専門分野に集中</a:t>
            </a:r>
            <a:endParaRPr b="0" i="0" sz="1750" u="none" cap="none" strike="noStrike"/>
          </a:p>
        </p:txBody>
      </p:sp>
      <p:pic>
        <p:nvPicPr>
          <p:cNvPr descr="preencoded.png" id="58" name="Google Shape;5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11804" y="4741069"/>
            <a:ext cx="3886200" cy="25603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9" name="Google Shape;59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144500" y="228600"/>
            <a:ext cx="1257300" cy="17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65" name="Google Shape;6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76072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/>
          <p:nvPr/>
        </p:nvSpPr>
        <p:spPr>
          <a:xfrm>
            <a:off x="6280190" y="1033105"/>
            <a:ext cx="6236732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4450"/>
              <a:buFont typeface="Barlow"/>
              <a:buNone/>
            </a:pPr>
            <a:r>
              <a:rPr b="1" i="0" lang="en-US" sz="445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求められるスキルの違い</a:t>
            </a:r>
            <a:endParaRPr b="0" i="0" sz="4450" u="none" cap="none" strike="noStrike"/>
          </a:p>
        </p:txBody>
      </p:sp>
      <p:sp>
        <p:nvSpPr>
          <p:cNvPr id="67" name="Google Shape;67;p13"/>
          <p:cNvSpPr/>
          <p:nvPr/>
        </p:nvSpPr>
        <p:spPr>
          <a:xfrm>
            <a:off x="6280190" y="2337197"/>
            <a:ext cx="510302" cy="510302"/>
          </a:xfrm>
          <a:prstGeom prst="roundRect">
            <a:avLst>
              <a:gd fmla="val 18669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68" name="Google Shape;6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65260" y="2379702"/>
            <a:ext cx="340162" cy="42529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/>
          <p:nvPr/>
        </p:nvSpPr>
        <p:spPr>
          <a:xfrm>
            <a:off x="7017306" y="2337197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マネジメントスキル</a:t>
            </a:r>
            <a:endParaRPr b="0" i="0" sz="2200" u="none" cap="none" strike="noStrike"/>
          </a:p>
        </p:txBody>
      </p:sp>
      <p:sp>
        <p:nvSpPr>
          <p:cNvPr id="70" name="Google Shape;70;p13"/>
          <p:cNvSpPr/>
          <p:nvPr/>
        </p:nvSpPr>
        <p:spPr>
          <a:xfrm>
            <a:off x="7017306" y="2827615"/>
            <a:ext cx="5898713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リーダーシップ</a:t>
            </a:r>
            <a:endParaRPr b="0" i="0" sz="1750" u="none" cap="none" strike="noStrike"/>
          </a:p>
        </p:txBody>
      </p:sp>
      <p:sp>
        <p:nvSpPr>
          <p:cNvPr id="71" name="Google Shape;71;p13"/>
          <p:cNvSpPr/>
          <p:nvPr/>
        </p:nvSpPr>
        <p:spPr>
          <a:xfrm>
            <a:off x="6280190" y="3672483"/>
            <a:ext cx="510302" cy="510302"/>
          </a:xfrm>
          <a:prstGeom prst="roundRect">
            <a:avLst>
              <a:gd fmla="val 18669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72" name="Google Shape;72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65260" y="3714988"/>
            <a:ext cx="340162" cy="42529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3"/>
          <p:cNvSpPr/>
          <p:nvPr/>
        </p:nvSpPr>
        <p:spPr>
          <a:xfrm>
            <a:off x="7017306" y="3672483"/>
            <a:ext cx="3111460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コミュニケーション能力</a:t>
            </a:r>
            <a:endParaRPr b="0" i="0" sz="2200" u="none" cap="none" strike="noStrike"/>
          </a:p>
        </p:txBody>
      </p:sp>
      <p:sp>
        <p:nvSpPr>
          <p:cNvPr id="74" name="Google Shape;74;p13"/>
          <p:cNvSpPr/>
          <p:nvPr/>
        </p:nvSpPr>
        <p:spPr>
          <a:xfrm>
            <a:off x="7017306" y="4162901"/>
            <a:ext cx="5898713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情報共有と調整</a:t>
            </a:r>
            <a:endParaRPr b="0" i="0" sz="1750" u="none" cap="none" strike="noStrike"/>
          </a:p>
        </p:txBody>
      </p:sp>
      <p:sp>
        <p:nvSpPr>
          <p:cNvPr id="75" name="Google Shape;75;p13"/>
          <p:cNvSpPr/>
          <p:nvPr/>
        </p:nvSpPr>
        <p:spPr>
          <a:xfrm>
            <a:off x="6280190" y="5007769"/>
            <a:ext cx="510302" cy="510302"/>
          </a:xfrm>
          <a:prstGeom prst="roundRect">
            <a:avLst>
              <a:gd fmla="val 18669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76" name="Google Shape;76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65260" y="5050274"/>
            <a:ext cx="340162" cy="42529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/>
          <p:nvPr/>
        </p:nvSpPr>
        <p:spPr>
          <a:xfrm>
            <a:off x="7017306" y="5007769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問題解決力</a:t>
            </a:r>
            <a:endParaRPr b="0" i="0" sz="2200" u="none" cap="none" strike="noStrike"/>
          </a:p>
        </p:txBody>
      </p:sp>
      <p:sp>
        <p:nvSpPr>
          <p:cNvPr id="78" name="Google Shape;78;p13"/>
          <p:cNvSpPr/>
          <p:nvPr/>
        </p:nvSpPr>
        <p:spPr>
          <a:xfrm>
            <a:off x="7017306" y="5498187"/>
            <a:ext cx="5898713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組織課題の解決</a:t>
            </a:r>
            <a:endParaRPr b="0" i="0" sz="1750" u="none" cap="none" strike="noStrike"/>
          </a:p>
        </p:txBody>
      </p:sp>
      <p:sp>
        <p:nvSpPr>
          <p:cNvPr id="79" name="Google Shape;79;p13"/>
          <p:cNvSpPr/>
          <p:nvPr/>
        </p:nvSpPr>
        <p:spPr>
          <a:xfrm>
            <a:off x="6280190" y="6343055"/>
            <a:ext cx="510302" cy="510302"/>
          </a:xfrm>
          <a:prstGeom prst="roundRect">
            <a:avLst>
              <a:gd fmla="val 18669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80" name="Google Shape;80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65260" y="6385560"/>
            <a:ext cx="340162" cy="42529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3"/>
          <p:cNvSpPr/>
          <p:nvPr/>
        </p:nvSpPr>
        <p:spPr>
          <a:xfrm>
            <a:off x="7017306" y="6343055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プレイヤースキル</a:t>
            </a:r>
            <a:endParaRPr b="0" i="0" sz="2200" u="none" cap="none" strike="noStrike"/>
          </a:p>
        </p:txBody>
      </p:sp>
      <p:sp>
        <p:nvSpPr>
          <p:cNvPr id="82" name="Google Shape;82;p13"/>
          <p:cNvSpPr/>
          <p:nvPr/>
        </p:nvSpPr>
        <p:spPr>
          <a:xfrm>
            <a:off x="7017306" y="6833473"/>
            <a:ext cx="5898713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専門知識と技術</a:t>
            </a:r>
            <a:endParaRPr b="0" i="0" sz="1750" u="none" cap="none" strike="noStrike"/>
          </a:p>
        </p:txBody>
      </p:sp>
      <p:pic>
        <p:nvPicPr>
          <p:cNvPr descr="preencoded.png" id="83" name="Google Shape;83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144500" y="228600"/>
            <a:ext cx="1257300" cy="17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/>
          <p:nvPr/>
        </p:nvSpPr>
        <p:spPr>
          <a:xfrm>
            <a:off x="622459" y="489109"/>
            <a:ext cx="6193036" cy="5557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285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3500"/>
              <a:buFont typeface="Barlow"/>
              <a:buNone/>
            </a:pPr>
            <a:r>
              <a:rPr b="1" i="0" lang="en-US" sz="350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プレイングマネージャーの課題</a:t>
            </a:r>
            <a:endParaRPr b="0" i="0" sz="3500" u="none" cap="none" strike="noStrike"/>
          </a:p>
        </p:txBody>
      </p:sp>
      <p:pic>
        <p:nvPicPr>
          <p:cNvPr descr="preencoded.png" id="90" name="Google Shape;9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81526" y="1400532"/>
            <a:ext cx="2028349" cy="10245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91" name="Google Shape;9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70684" y="1883331"/>
            <a:ext cx="250031" cy="312658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/>
          <p:nvPr/>
        </p:nvSpPr>
        <p:spPr>
          <a:xfrm>
            <a:off x="4887635" y="1578293"/>
            <a:ext cx="2223373" cy="2777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Barlow"/>
              <a:buNone/>
            </a:pPr>
            <a:r>
              <a:rPr b="1" i="0" lang="en-US" sz="175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時間不足</a:t>
            </a:r>
            <a:endParaRPr b="0" i="0" sz="1750" u="none" cap="none" strike="noStrike"/>
          </a:p>
        </p:txBody>
      </p:sp>
      <p:sp>
        <p:nvSpPr>
          <p:cNvPr id="93" name="Google Shape;93;p14"/>
          <p:cNvSpPr/>
          <p:nvPr/>
        </p:nvSpPr>
        <p:spPr>
          <a:xfrm>
            <a:off x="4887635" y="1962745"/>
            <a:ext cx="2488644" cy="2845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両方の業務をこなす余裕がない</a:t>
            </a:r>
            <a:endParaRPr b="0" i="0" sz="1400" u="none" cap="none" strike="noStrike"/>
          </a:p>
        </p:txBody>
      </p:sp>
      <p:sp>
        <p:nvSpPr>
          <p:cNvPr id="94" name="Google Shape;94;p14"/>
          <p:cNvSpPr/>
          <p:nvPr/>
        </p:nvSpPr>
        <p:spPr>
          <a:xfrm>
            <a:off x="4754285" y="2437686"/>
            <a:ext cx="8117324" cy="11430"/>
          </a:xfrm>
          <a:prstGeom prst="roundRect">
            <a:avLst>
              <a:gd fmla="val 653610" name="adj"/>
            </a:avLst>
          </a:prstGeom>
          <a:solidFill>
            <a:srgbClr val="D8D4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95" name="Google Shape;95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67351" y="2469475"/>
            <a:ext cx="4056817" cy="10245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96" name="Google Shape;96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70684" y="2825353"/>
            <a:ext cx="250031" cy="31265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/>
          <p:nvPr/>
        </p:nvSpPr>
        <p:spPr>
          <a:xfrm>
            <a:off x="5901928" y="2647236"/>
            <a:ext cx="2223373" cy="2777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Barlow"/>
              <a:buNone/>
            </a:pPr>
            <a:r>
              <a:rPr b="1" i="0" lang="en-US" sz="175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優先順位の混乱</a:t>
            </a:r>
            <a:endParaRPr b="0" i="0" sz="1750" u="none" cap="none" strike="noStrike"/>
          </a:p>
        </p:txBody>
      </p:sp>
      <p:sp>
        <p:nvSpPr>
          <p:cNvPr id="98" name="Google Shape;98;p14"/>
          <p:cNvSpPr/>
          <p:nvPr/>
        </p:nvSpPr>
        <p:spPr>
          <a:xfrm>
            <a:off x="5901928" y="3031688"/>
            <a:ext cx="2310884" cy="2845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自分の業務と部下支援の選択</a:t>
            </a:r>
            <a:endParaRPr b="0" i="0" sz="1400" u="none" cap="none" strike="noStrike"/>
          </a:p>
        </p:txBody>
      </p:sp>
      <p:sp>
        <p:nvSpPr>
          <p:cNvPr id="99" name="Google Shape;99;p14"/>
          <p:cNvSpPr/>
          <p:nvPr/>
        </p:nvSpPr>
        <p:spPr>
          <a:xfrm>
            <a:off x="5768578" y="3506629"/>
            <a:ext cx="7103031" cy="11430"/>
          </a:xfrm>
          <a:prstGeom prst="roundRect">
            <a:avLst>
              <a:gd fmla="val 653610" name="adj"/>
            </a:avLst>
          </a:prstGeom>
          <a:solidFill>
            <a:srgbClr val="D8D4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00" name="Google Shape;100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3177" y="3538418"/>
            <a:ext cx="6085284" cy="10245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01" name="Google Shape;101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570684" y="3894296"/>
            <a:ext cx="250031" cy="312658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/>
          <p:nvPr/>
        </p:nvSpPr>
        <p:spPr>
          <a:xfrm>
            <a:off x="6916222" y="3716179"/>
            <a:ext cx="1955363" cy="2777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Barlow"/>
              <a:buNone/>
            </a:pPr>
            <a:r>
              <a:rPr b="1" i="0" lang="en-US" sz="175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役割の葛藤</a:t>
            </a:r>
            <a:endParaRPr b="0" i="0" sz="1750" u="none" cap="none" strike="noStrike"/>
          </a:p>
        </p:txBody>
      </p:sp>
      <p:sp>
        <p:nvSpPr>
          <p:cNvPr id="103" name="Google Shape;103;p14"/>
          <p:cNvSpPr/>
          <p:nvPr/>
        </p:nvSpPr>
        <p:spPr>
          <a:xfrm>
            <a:off x="6916222" y="4100632"/>
            <a:ext cx="1955363" cy="2845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立場の使い分けが難しい</a:t>
            </a:r>
            <a:endParaRPr b="0" i="0" sz="1400" u="none" cap="none" strike="noStrike"/>
          </a:p>
        </p:txBody>
      </p:sp>
      <p:pic>
        <p:nvPicPr>
          <p:cNvPr descr="preencoded.png" id="104" name="Google Shape;104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22459" y="4762976"/>
            <a:ext cx="4312920" cy="33375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05" name="Google Shape;105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3144500" y="228600"/>
            <a:ext cx="1257300" cy="17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11" name="Google Shape;11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231576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/>
          <p:nvPr/>
        </p:nvSpPr>
        <p:spPr>
          <a:xfrm>
            <a:off x="617458" y="2692360"/>
            <a:ext cx="4411028" cy="5513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637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3450"/>
              <a:buFont typeface="Barlow"/>
              <a:buNone/>
            </a:pPr>
            <a:r>
              <a:rPr b="1" i="0" lang="en-US" sz="345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効果的な対応策</a:t>
            </a:r>
            <a:endParaRPr b="0" i="0" sz="3450" u="none" cap="none" strike="noStrike"/>
          </a:p>
        </p:txBody>
      </p:sp>
      <p:pic>
        <p:nvPicPr>
          <p:cNvPr descr="preencoded.png" id="113" name="Google Shape;11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7458" y="3508296"/>
            <a:ext cx="882134" cy="105858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5"/>
          <p:cNvSpPr/>
          <p:nvPr/>
        </p:nvSpPr>
        <p:spPr>
          <a:xfrm>
            <a:off x="1764149" y="3684627"/>
            <a:ext cx="2205514" cy="275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47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00"/>
              <a:buFont typeface="Barlow"/>
              <a:buNone/>
            </a:pPr>
            <a:r>
              <a:rPr b="1" i="0" lang="en-US" sz="17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時間の明確な区分</a:t>
            </a:r>
            <a:endParaRPr b="0" i="0" sz="1700" u="none" cap="none" strike="noStrike"/>
          </a:p>
        </p:txBody>
      </p:sp>
      <p:sp>
        <p:nvSpPr>
          <p:cNvPr id="115" name="Google Shape;115;p15"/>
          <p:cNvSpPr/>
          <p:nvPr/>
        </p:nvSpPr>
        <p:spPr>
          <a:xfrm>
            <a:off x="1764149" y="4066103"/>
            <a:ext cx="12248793" cy="2822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962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350"/>
              <a:buFont typeface="Montserrat"/>
              <a:buNone/>
            </a:pPr>
            <a:r>
              <a:rPr b="0" i="0" lang="en-US" sz="13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業務時間を分ける</a:t>
            </a:r>
            <a:endParaRPr b="0" i="0" sz="1350" u="none" cap="none" strike="noStrike"/>
          </a:p>
        </p:txBody>
      </p:sp>
      <p:pic>
        <p:nvPicPr>
          <p:cNvPr descr="preencoded.png" id="116" name="Google Shape;116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7458" y="4566880"/>
            <a:ext cx="882134" cy="105858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5"/>
          <p:cNvSpPr/>
          <p:nvPr/>
        </p:nvSpPr>
        <p:spPr>
          <a:xfrm>
            <a:off x="1764149" y="4743212"/>
            <a:ext cx="2205514" cy="275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47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00"/>
              <a:buFont typeface="Barlow"/>
              <a:buNone/>
            </a:pPr>
            <a:r>
              <a:rPr b="1" i="0" lang="en-US" sz="17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権限委譲の促進</a:t>
            </a:r>
            <a:endParaRPr b="0" i="0" sz="1700" u="none" cap="none" strike="noStrike"/>
          </a:p>
        </p:txBody>
      </p:sp>
      <p:sp>
        <p:nvSpPr>
          <p:cNvPr id="118" name="Google Shape;118;p15"/>
          <p:cNvSpPr/>
          <p:nvPr/>
        </p:nvSpPr>
        <p:spPr>
          <a:xfrm>
            <a:off x="1764149" y="5124688"/>
            <a:ext cx="12248793" cy="2822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962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350"/>
              <a:buFont typeface="Montserrat"/>
              <a:buNone/>
            </a:pPr>
            <a:r>
              <a:rPr b="0" i="0" lang="en-US" sz="13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部下に適切に任せる</a:t>
            </a:r>
            <a:endParaRPr b="0" i="0" sz="1350" u="none" cap="none" strike="noStrike"/>
          </a:p>
        </p:txBody>
      </p:sp>
      <p:pic>
        <p:nvPicPr>
          <p:cNvPr descr="preencoded.png" id="119" name="Google Shape;119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7458" y="5625465"/>
            <a:ext cx="882134" cy="105858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5"/>
          <p:cNvSpPr/>
          <p:nvPr/>
        </p:nvSpPr>
        <p:spPr>
          <a:xfrm>
            <a:off x="1764149" y="5801797"/>
            <a:ext cx="2421255" cy="275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47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00"/>
              <a:buFont typeface="Barlow"/>
              <a:buNone/>
            </a:pPr>
            <a:r>
              <a:rPr b="1" i="0" lang="en-US" sz="17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コミュニケーション強化</a:t>
            </a:r>
            <a:endParaRPr b="0" i="0" sz="1700" u="none" cap="none" strike="noStrike"/>
          </a:p>
        </p:txBody>
      </p:sp>
      <p:sp>
        <p:nvSpPr>
          <p:cNvPr id="121" name="Google Shape;121;p15"/>
          <p:cNvSpPr/>
          <p:nvPr/>
        </p:nvSpPr>
        <p:spPr>
          <a:xfrm>
            <a:off x="1764149" y="6183273"/>
            <a:ext cx="12248793" cy="2822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962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350"/>
              <a:buFont typeface="Montserrat"/>
              <a:buNone/>
            </a:pPr>
            <a:r>
              <a:rPr b="0" i="0" lang="en-US" sz="13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定期的な1on1実施</a:t>
            </a:r>
            <a:endParaRPr b="0" i="0" sz="1350" u="none" cap="none" strike="noStrike"/>
          </a:p>
        </p:txBody>
      </p:sp>
      <p:pic>
        <p:nvPicPr>
          <p:cNvPr descr="preencoded.png" id="122" name="Google Shape;122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7458" y="6684050"/>
            <a:ext cx="882134" cy="105858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5"/>
          <p:cNvSpPr/>
          <p:nvPr/>
        </p:nvSpPr>
        <p:spPr>
          <a:xfrm>
            <a:off x="1764149" y="6860381"/>
            <a:ext cx="2205514" cy="275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47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00"/>
              <a:buFont typeface="Barlow"/>
              <a:buNone/>
            </a:pPr>
            <a:r>
              <a:rPr b="1" i="0" lang="en-US" sz="17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自己啓発の継続</a:t>
            </a:r>
            <a:endParaRPr b="0" i="0" sz="1700" u="none" cap="none" strike="noStrike"/>
          </a:p>
        </p:txBody>
      </p:sp>
      <p:sp>
        <p:nvSpPr>
          <p:cNvPr id="124" name="Google Shape;124;p15"/>
          <p:cNvSpPr/>
          <p:nvPr/>
        </p:nvSpPr>
        <p:spPr>
          <a:xfrm>
            <a:off x="1764149" y="7241858"/>
            <a:ext cx="12248793" cy="2822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962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350"/>
              <a:buFont typeface="Montserrat"/>
              <a:buNone/>
            </a:pPr>
            <a:r>
              <a:rPr b="0" i="0" lang="en-US" sz="13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マネジメントスキル学習</a:t>
            </a:r>
            <a:endParaRPr b="0" i="0" sz="1350" u="none" cap="none" strike="noStrike"/>
          </a:p>
        </p:txBody>
      </p:sp>
      <p:pic>
        <p:nvPicPr>
          <p:cNvPr descr="preencoded.png" id="125" name="Google Shape;125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4225" y="7979450"/>
            <a:ext cx="1257300" cy="17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6"/>
          <p:cNvSpPr/>
          <p:nvPr/>
        </p:nvSpPr>
        <p:spPr>
          <a:xfrm>
            <a:off x="793790" y="1412200"/>
            <a:ext cx="5670590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4450"/>
              <a:buFont typeface="Barlow"/>
              <a:buNone/>
            </a:pPr>
            <a:r>
              <a:rPr b="1" i="0" lang="en-US" sz="445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適性の見極め方</a:t>
            </a:r>
            <a:endParaRPr b="0" i="0" sz="4450" u="none" cap="none" strike="noStrike"/>
          </a:p>
        </p:txBody>
      </p:sp>
      <p:sp>
        <p:nvSpPr>
          <p:cNvPr id="132" name="Google Shape;132;p16"/>
          <p:cNvSpPr/>
          <p:nvPr/>
        </p:nvSpPr>
        <p:spPr>
          <a:xfrm>
            <a:off x="1444704" y="3770233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マネジメント適性</a:t>
            </a:r>
            <a:endParaRPr b="0" i="0" sz="2200" u="none" cap="none" strike="noStrike"/>
          </a:p>
        </p:txBody>
      </p:sp>
      <p:sp>
        <p:nvSpPr>
          <p:cNvPr id="133" name="Google Shape;133;p16"/>
          <p:cNvSpPr/>
          <p:nvPr/>
        </p:nvSpPr>
        <p:spPr>
          <a:xfrm>
            <a:off x="793790" y="4260652"/>
            <a:ext cx="3486150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他者の成長に喜び</a:t>
            </a:r>
            <a:endParaRPr b="0" i="0" sz="1750" u="none" cap="none" strike="noStrike"/>
          </a:p>
        </p:txBody>
      </p:sp>
      <p:sp>
        <p:nvSpPr>
          <p:cNvPr id="134" name="Google Shape;134;p16"/>
          <p:cNvSpPr/>
          <p:nvPr/>
        </p:nvSpPr>
        <p:spPr>
          <a:xfrm>
            <a:off x="793790" y="4759643"/>
            <a:ext cx="3486150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全体像把握が得意</a:t>
            </a:r>
            <a:endParaRPr b="0" i="0" sz="1750" u="none" cap="none" strike="noStrike"/>
          </a:p>
        </p:txBody>
      </p:sp>
      <p:sp>
        <p:nvSpPr>
          <p:cNvPr id="135" name="Google Shape;135;p16"/>
          <p:cNvSpPr/>
          <p:nvPr/>
        </p:nvSpPr>
        <p:spPr>
          <a:xfrm>
            <a:off x="793790" y="5258633"/>
            <a:ext cx="3486150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チーム成果重視</a:t>
            </a:r>
            <a:endParaRPr b="0" i="0" sz="1750" u="none" cap="none" strike="noStrike"/>
          </a:p>
        </p:txBody>
      </p:sp>
      <p:pic>
        <p:nvPicPr>
          <p:cNvPr descr="preencoded.png" id="136" name="Google Shape;13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3568" y="2574608"/>
            <a:ext cx="4242673" cy="4242673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6"/>
          <p:cNvSpPr/>
          <p:nvPr/>
        </p:nvSpPr>
        <p:spPr>
          <a:xfrm>
            <a:off x="5602843" y="4496633"/>
            <a:ext cx="318968" cy="3986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500"/>
              <a:buFont typeface="Barlow"/>
              <a:buNone/>
            </a:pPr>
            <a:r>
              <a:rPr b="1" i="0" lang="en-US" sz="25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1</a:t>
            </a:r>
            <a:endParaRPr b="0" i="0" sz="2500" u="none" cap="none" strike="noStrike"/>
          </a:p>
        </p:txBody>
      </p:sp>
      <p:sp>
        <p:nvSpPr>
          <p:cNvPr id="138" name="Google Shape;138;p16"/>
          <p:cNvSpPr/>
          <p:nvPr/>
        </p:nvSpPr>
        <p:spPr>
          <a:xfrm>
            <a:off x="8976241" y="2624495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プレイヤー適性</a:t>
            </a:r>
            <a:endParaRPr b="0" i="0" sz="2200" u="none" cap="none" strike="noStrike"/>
          </a:p>
        </p:txBody>
      </p:sp>
      <p:sp>
        <p:nvSpPr>
          <p:cNvPr id="139" name="Google Shape;139;p16"/>
          <p:cNvSpPr/>
          <p:nvPr/>
        </p:nvSpPr>
        <p:spPr>
          <a:xfrm>
            <a:off x="8976241" y="3114913"/>
            <a:ext cx="3939778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専門分野を深く掘り下げる</a:t>
            </a:r>
            <a:endParaRPr b="0" i="0" sz="1750" u="none" cap="none" strike="noStrike"/>
          </a:p>
        </p:txBody>
      </p:sp>
      <p:sp>
        <p:nvSpPr>
          <p:cNvPr id="140" name="Google Shape;140;p16"/>
          <p:cNvSpPr/>
          <p:nvPr/>
        </p:nvSpPr>
        <p:spPr>
          <a:xfrm>
            <a:off x="8976241" y="3613904"/>
            <a:ext cx="3939778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具体的成果物作成</a:t>
            </a:r>
            <a:endParaRPr b="0" i="0" sz="1750" u="none" cap="none" strike="noStrike"/>
          </a:p>
        </p:txBody>
      </p:sp>
      <p:sp>
        <p:nvSpPr>
          <p:cNvPr id="141" name="Google Shape;141;p16"/>
          <p:cNvSpPr/>
          <p:nvPr/>
        </p:nvSpPr>
        <p:spPr>
          <a:xfrm>
            <a:off x="8976241" y="4112895"/>
            <a:ext cx="3939778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技術向上に情熱</a:t>
            </a:r>
            <a:endParaRPr b="0" i="0" sz="1750" u="none" cap="none" strike="noStrike"/>
          </a:p>
        </p:txBody>
      </p:sp>
      <p:pic>
        <p:nvPicPr>
          <p:cNvPr descr="preencoded.png" id="142" name="Google Shape;14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33568" y="2574608"/>
            <a:ext cx="4242673" cy="4242673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6"/>
          <p:cNvSpPr/>
          <p:nvPr/>
        </p:nvSpPr>
        <p:spPr>
          <a:xfrm>
            <a:off x="7241500" y="3550444"/>
            <a:ext cx="318968" cy="3986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500"/>
              <a:buFont typeface="Barlow"/>
              <a:buNone/>
            </a:pPr>
            <a:r>
              <a:rPr b="1" i="0" lang="en-US" sz="25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2</a:t>
            </a:r>
            <a:endParaRPr b="0" i="0" sz="2500" u="none" cap="none" strike="noStrike"/>
          </a:p>
        </p:txBody>
      </p:sp>
      <p:sp>
        <p:nvSpPr>
          <p:cNvPr id="144" name="Google Shape;144;p16"/>
          <p:cNvSpPr/>
          <p:nvPr/>
        </p:nvSpPr>
        <p:spPr>
          <a:xfrm>
            <a:off x="8976241" y="4915972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キャリア選択</a:t>
            </a:r>
            <a:endParaRPr b="0" i="0" sz="2200" u="none" cap="none" strike="noStrike"/>
          </a:p>
        </p:txBody>
      </p:sp>
      <p:sp>
        <p:nvSpPr>
          <p:cNvPr id="145" name="Google Shape;145;p16"/>
          <p:cNvSpPr/>
          <p:nvPr/>
        </p:nvSpPr>
        <p:spPr>
          <a:xfrm>
            <a:off x="8976241" y="5406390"/>
            <a:ext cx="3939778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自己分析が重要</a:t>
            </a:r>
            <a:endParaRPr b="0" i="0" sz="1750" u="none" cap="none" strike="noStrike"/>
          </a:p>
        </p:txBody>
      </p:sp>
      <p:sp>
        <p:nvSpPr>
          <p:cNvPr id="146" name="Google Shape;146;p16"/>
          <p:cNvSpPr/>
          <p:nvPr/>
        </p:nvSpPr>
        <p:spPr>
          <a:xfrm>
            <a:off x="8976241" y="5905381"/>
            <a:ext cx="3939778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多様なロールモデル観察</a:t>
            </a:r>
            <a:endParaRPr b="0" i="0" sz="1750" u="none" cap="none" strike="noStrike"/>
          </a:p>
        </p:txBody>
      </p:sp>
      <p:sp>
        <p:nvSpPr>
          <p:cNvPr id="147" name="Google Shape;147;p16"/>
          <p:cNvSpPr/>
          <p:nvPr/>
        </p:nvSpPr>
        <p:spPr>
          <a:xfrm>
            <a:off x="8976241" y="6404372"/>
            <a:ext cx="3939778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小規模経験から始める</a:t>
            </a:r>
            <a:endParaRPr b="0" i="0" sz="1750" u="none" cap="none" strike="noStrike"/>
          </a:p>
        </p:txBody>
      </p:sp>
      <p:pic>
        <p:nvPicPr>
          <p:cNvPr descr="preencoded.png" id="148" name="Google Shape;148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33568" y="2574608"/>
            <a:ext cx="4242673" cy="4242673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/>
          <p:nvPr/>
        </p:nvSpPr>
        <p:spPr>
          <a:xfrm>
            <a:off x="7241500" y="5442704"/>
            <a:ext cx="318968" cy="3986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500"/>
              <a:buFont typeface="Barlow"/>
              <a:buNone/>
            </a:pPr>
            <a:r>
              <a:rPr b="1" i="0" lang="en-US" sz="25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3</a:t>
            </a:r>
            <a:endParaRPr b="0" i="0" sz="2500" u="none" cap="none" strike="noStrike"/>
          </a:p>
        </p:txBody>
      </p:sp>
      <p:pic>
        <p:nvPicPr>
          <p:cNvPr descr="preencoded.png" id="150" name="Google Shape;150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225" y="7979450"/>
            <a:ext cx="1257300" cy="17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56" name="Google Shape;15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69680" y="0"/>
            <a:ext cx="576072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7"/>
          <p:cNvSpPr/>
          <p:nvPr/>
        </p:nvSpPr>
        <p:spPr>
          <a:xfrm>
            <a:off x="793790" y="1156692"/>
            <a:ext cx="5670590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4450"/>
              <a:buFont typeface="Barlow"/>
              <a:buNone/>
            </a:pPr>
            <a:r>
              <a:rPr b="1" i="0" lang="en-US" sz="445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組織力の最大化</a:t>
            </a:r>
            <a:endParaRPr b="0" i="0" sz="4450" u="none" cap="none" strike="noStrike"/>
          </a:p>
        </p:txBody>
      </p:sp>
      <p:sp>
        <p:nvSpPr>
          <p:cNvPr id="158" name="Google Shape;158;p17"/>
          <p:cNvSpPr/>
          <p:nvPr/>
        </p:nvSpPr>
        <p:spPr>
          <a:xfrm>
            <a:off x="793790" y="2205633"/>
            <a:ext cx="3664863" cy="2320171"/>
          </a:xfrm>
          <a:prstGeom prst="roundRect">
            <a:avLst>
              <a:gd fmla="val 4106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7"/>
          <p:cNvSpPr/>
          <p:nvPr/>
        </p:nvSpPr>
        <p:spPr>
          <a:xfrm>
            <a:off x="1028224" y="2440067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相互理解と尊重</a:t>
            </a:r>
            <a:endParaRPr b="0" i="0" sz="2200" u="none" cap="none" strike="noStrike"/>
          </a:p>
        </p:txBody>
      </p:sp>
      <p:sp>
        <p:nvSpPr>
          <p:cNvPr id="160" name="Google Shape;160;p17"/>
          <p:cNvSpPr/>
          <p:nvPr/>
        </p:nvSpPr>
        <p:spPr>
          <a:xfrm>
            <a:off x="1028224" y="2930485"/>
            <a:ext cx="3195995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役割の明確化</a:t>
            </a:r>
            <a:endParaRPr b="0" i="0" sz="1750" u="none" cap="none" strike="noStrike"/>
          </a:p>
        </p:txBody>
      </p:sp>
      <p:sp>
        <p:nvSpPr>
          <p:cNvPr id="161" name="Google Shape;161;p17"/>
          <p:cNvSpPr/>
          <p:nvPr/>
        </p:nvSpPr>
        <p:spPr>
          <a:xfrm>
            <a:off x="1028224" y="3429476"/>
            <a:ext cx="3195995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多様な貢献の評価</a:t>
            </a:r>
            <a:endParaRPr b="0" i="0" sz="1750" u="none" cap="none" strike="noStrike"/>
          </a:p>
        </p:txBody>
      </p:sp>
      <p:sp>
        <p:nvSpPr>
          <p:cNvPr id="162" name="Google Shape;162;p17"/>
          <p:cNvSpPr/>
          <p:nvPr/>
        </p:nvSpPr>
        <p:spPr>
          <a:xfrm>
            <a:off x="1028224" y="3928467"/>
            <a:ext cx="3195995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オープンなコミュニケーション</a:t>
            </a:r>
            <a:endParaRPr b="0" i="0" sz="1750" u="none" cap="none" strike="noStrike"/>
          </a:p>
        </p:txBody>
      </p:sp>
      <p:sp>
        <p:nvSpPr>
          <p:cNvPr id="163" name="Google Shape;163;p17"/>
          <p:cNvSpPr/>
          <p:nvPr/>
        </p:nvSpPr>
        <p:spPr>
          <a:xfrm>
            <a:off x="4685467" y="2205633"/>
            <a:ext cx="3664863" cy="2320171"/>
          </a:xfrm>
          <a:prstGeom prst="roundRect">
            <a:avLst>
              <a:gd fmla="val 4106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7"/>
          <p:cNvSpPr/>
          <p:nvPr/>
        </p:nvSpPr>
        <p:spPr>
          <a:xfrm>
            <a:off x="4919901" y="2440067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組織構造の最適化</a:t>
            </a:r>
            <a:endParaRPr b="0" i="0" sz="2200" u="none" cap="none" strike="noStrike"/>
          </a:p>
        </p:txBody>
      </p:sp>
      <p:sp>
        <p:nvSpPr>
          <p:cNvPr id="165" name="Google Shape;165;p17"/>
          <p:cNvSpPr/>
          <p:nvPr/>
        </p:nvSpPr>
        <p:spPr>
          <a:xfrm>
            <a:off x="4919901" y="2930485"/>
            <a:ext cx="3195995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複線型キャリアパス</a:t>
            </a:r>
            <a:endParaRPr b="0" i="0" sz="1750" u="none" cap="none" strike="noStrike"/>
          </a:p>
        </p:txBody>
      </p:sp>
      <p:sp>
        <p:nvSpPr>
          <p:cNvPr id="166" name="Google Shape;166;p17"/>
          <p:cNvSpPr/>
          <p:nvPr/>
        </p:nvSpPr>
        <p:spPr>
          <a:xfrm>
            <a:off x="4919901" y="3429476"/>
            <a:ext cx="3195995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公平な評価基準</a:t>
            </a:r>
            <a:endParaRPr b="0" i="0" sz="1750" u="none" cap="none" strike="noStrike"/>
          </a:p>
        </p:txBody>
      </p:sp>
      <p:sp>
        <p:nvSpPr>
          <p:cNvPr id="167" name="Google Shape;167;p17"/>
          <p:cNvSpPr/>
          <p:nvPr/>
        </p:nvSpPr>
        <p:spPr>
          <a:xfrm>
            <a:off x="4919901" y="3928467"/>
            <a:ext cx="3195995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柔軟な役割変更</a:t>
            </a:r>
            <a:endParaRPr b="0" i="0" sz="1750" u="none" cap="none" strike="noStrike"/>
          </a:p>
        </p:txBody>
      </p:sp>
      <p:sp>
        <p:nvSpPr>
          <p:cNvPr id="168" name="Google Shape;168;p17"/>
          <p:cNvSpPr/>
          <p:nvPr/>
        </p:nvSpPr>
        <p:spPr>
          <a:xfrm>
            <a:off x="793790" y="4752618"/>
            <a:ext cx="7556421" cy="2320171"/>
          </a:xfrm>
          <a:prstGeom prst="roundRect">
            <a:avLst>
              <a:gd fmla="val 4106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7"/>
          <p:cNvSpPr/>
          <p:nvPr/>
        </p:nvSpPr>
        <p:spPr>
          <a:xfrm>
            <a:off x="1028224" y="4987052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協働体制の構築</a:t>
            </a:r>
            <a:endParaRPr b="0" i="0" sz="2200" u="none" cap="none" strike="noStrike"/>
          </a:p>
        </p:txBody>
      </p:sp>
      <p:sp>
        <p:nvSpPr>
          <p:cNvPr id="170" name="Google Shape;170;p17"/>
          <p:cNvSpPr/>
          <p:nvPr/>
        </p:nvSpPr>
        <p:spPr>
          <a:xfrm>
            <a:off x="1028224" y="5477470"/>
            <a:ext cx="7087553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クロスファンクショナルチーム</a:t>
            </a:r>
            <a:endParaRPr b="0" i="0" sz="1750" u="none" cap="none" strike="noStrike"/>
          </a:p>
        </p:txBody>
      </p:sp>
      <p:sp>
        <p:nvSpPr>
          <p:cNvPr id="171" name="Google Shape;171;p17"/>
          <p:cNvSpPr/>
          <p:nvPr/>
        </p:nvSpPr>
        <p:spPr>
          <a:xfrm>
            <a:off x="1028224" y="5976461"/>
            <a:ext cx="7087553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メンターシップの促進</a:t>
            </a:r>
            <a:endParaRPr b="0" i="0" sz="1750" u="none" cap="none" strike="noStrike"/>
          </a:p>
        </p:txBody>
      </p:sp>
      <p:sp>
        <p:nvSpPr>
          <p:cNvPr id="172" name="Google Shape;172;p17"/>
          <p:cNvSpPr/>
          <p:nvPr/>
        </p:nvSpPr>
        <p:spPr>
          <a:xfrm>
            <a:off x="1028224" y="6475452"/>
            <a:ext cx="7087553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成功の共有</a:t>
            </a:r>
            <a:endParaRPr b="0" i="0" sz="1750" u="none" cap="none" strike="noStrike"/>
          </a:p>
        </p:txBody>
      </p:sp>
      <p:pic>
        <p:nvPicPr>
          <p:cNvPr descr="preencoded.png" id="173" name="Google Shape;17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225" y="7979450"/>
            <a:ext cx="1257300" cy="17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79" name="Google Shape;17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297692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8"/>
          <p:cNvSpPr/>
          <p:nvPr/>
        </p:nvSpPr>
        <p:spPr>
          <a:xfrm>
            <a:off x="793790" y="3787378"/>
            <a:ext cx="6236732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4450"/>
              <a:buFont typeface="Barlow"/>
              <a:buNone/>
            </a:pPr>
            <a:r>
              <a:rPr b="1" i="0" lang="en-US" sz="445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キャリア選択のポイント</a:t>
            </a:r>
            <a:endParaRPr b="0" i="0" sz="4450" u="none" cap="none" strike="noStrike"/>
          </a:p>
        </p:txBody>
      </p:sp>
      <p:sp>
        <p:nvSpPr>
          <p:cNvPr id="181" name="Google Shape;181;p18"/>
          <p:cNvSpPr/>
          <p:nvPr/>
        </p:nvSpPr>
        <p:spPr>
          <a:xfrm>
            <a:off x="793790" y="5857042"/>
            <a:ext cx="3005495" cy="226814"/>
          </a:xfrm>
          <a:prstGeom prst="roundRect">
            <a:avLst>
              <a:gd fmla="val 42003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8"/>
          <p:cNvSpPr/>
          <p:nvPr/>
        </p:nvSpPr>
        <p:spPr>
          <a:xfrm>
            <a:off x="793790" y="6424017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自分の価値観を理解</a:t>
            </a:r>
            <a:endParaRPr b="0" i="0" sz="2200" u="none" cap="none" strike="noStrike"/>
          </a:p>
        </p:txBody>
      </p:sp>
      <p:sp>
        <p:nvSpPr>
          <p:cNvPr id="183" name="Google Shape;183;p18"/>
          <p:cNvSpPr/>
          <p:nvPr/>
        </p:nvSpPr>
        <p:spPr>
          <a:xfrm>
            <a:off x="793790" y="6914436"/>
            <a:ext cx="3005495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何に喜びを感じるか</a:t>
            </a:r>
            <a:endParaRPr b="0" i="0" sz="1750" u="none" cap="none" strike="noStrike"/>
          </a:p>
        </p:txBody>
      </p:sp>
      <p:sp>
        <p:nvSpPr>
          <p:cNvPr id="184" name="Google Shape;184;p18"/>
          <p:cNvSpPr/>
          <p:nvPr/>
        </p:nvSpPr>
        <p:spPr>
          <a:xfrm>
            <a:off x="4139446" y="5516761"/>
            <a:ext cx="3005614" cy="226814"/>
          </a:xfrm>
          <a:prstGeom prst="roundRect">
            <a:avLst>
              <a:gd fmla="val 42003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8"/>
          <p:cNvSpPr/>
          <p:nvPr/>
        </p:nvSpPr>
        <p:spPr>
          <a:xfrm>
            <a:off x="4139446" y="6083737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強みと弱みを分析</a:t>
            </a:r>
            <a:endParaRPr b="0" i="0" sz="2200" u="none" cap="none" strike="noStrike"/>
          </a:p>
        </p:txBody>
      </p:sp>
      <p:sp>
        <p:nvSpPr>
          <p:cNvPr id="186" name="Google Shape;186;p18"/>
          <p:cNvSpPr/>
          <p:nvPr/>
        </p:nvSpPr>
        <p:spPr>
          <a:xfrm>
            <a:off x="4139446" y="6574155"/>
            <a:ext cx="3005614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適性を客観的に評価</a:t>
            </a:r>
            <a:endParaRPr b="0" i="0" sz="1750" u="none" cap="none" strike="noStrike"/>
          </a:p>
        </p:txBody>
      </p:sp>
      <p:sp>
        <p:nvSpPr>
          <p:cNvPr id="187" name="Google Shape;187;p18"/>
          <p:cNvSpPr/>
          <p:nvPr/>
        </p:nvSpPr>
        <p:spPr>
          <a:xfrm>
            <a:off x="7485221" y="5176480"/>
            <a:ext cx="3005614" cy="226814"/>
          </a:xfrm>
          <a:prstGeom prst="roundRect">
            <a:avLst>
              <a:gd fmla="val 42003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8"/>
          <p:cNvSpPr/>
          <p:nvPr/>
        </p:nvSpPr>
        <p:spPr>
          <a:xfrm>
            <a:off x="7485221" y="5743456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小さな経験から始める</a:t>
            </a:r>
            <a:endParaRPr b="0" i="0" sz="2200" u="none" cap="none" strike="noStrike"/>
          </a:p>
        </p:txBody>
      </p:sp>
      <p:sp>
        <p:nvSpPr>
          <p:cNvPr id="189" name="Google Shape;189;p18"/>
          <p:cNvSpPr/>
          <p:nvPr/>
        </p:nvSpPr>
        <p:spPr>
          <a:xfrm>
            <a:off x="7485221" y="6233874"/>
            <a:ext cx="3005614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プロジェクトリーダーなど</a:t>
            </a:r>
            <a:endParaRPr b="0" i="0" sz="1750" u="none" cap="none" strike="noStrike"/>
          </a:p>
        </p:txBody>
      </p:sp>
      <p:sp>
        <p:nvSpPr>
          <p:cNvPr id="190" name="Google Shape;190;p18"/>
          <p:cNvSpPr/>
          <p:nvPr/>
        </p:nvSpPr>
        <p:spPr>
          <a:xfrm>
            <a:off x="10830997" y="4836319"/>
            <a:ext cx="3005614" cy="226814"/>
          </a:xfrm>
          <a:prstGeom prst="roundRect">
            <a:avLst>
              <a:gd fmla="val 42003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8"/>
          <p:cNvSpPr/>
          <p:nvPr/>
        </p:nvSpPr>
        <p:spPr>
          <a:xfrm>
            <a:off x="10830997" y="5403294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定期的な振り返り</a:t>
            </a:r>
            <a:endParaRPr b="0" i="0" sz="2200" u="none" cap="none" strike="noStrike"/>
          </a:p>
        </p:txBody>
      </p:sp>
      <p:sp>
        <p:nvSpPr>
          <p:cNvPr id="192" name="Google Shape;192;p18"/>
          <p:cNvSpPr/>
          <p:nvPr/>
        </p:nvSpPr>
        <p:spPr>
          <a:xfrm>
            <a:off x="10830997" y="5893713"/>
            <a:ext cx="3005614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キャリアの棚卸し</a:t>
            </a:r>
            <a:endParaRPr b="0" i="0" sz="1750" u="none" cap="none" strike="noStrike"/>
          </a:p>
        </p:txBody>
      </p:sp>
      <p:pic>
        <p:nvPicPr>
          <p:cNvPr descr="preencoded.png" id="193" name="Google Shape;19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225" y="7979450"/>
            <a:ext cx="1257300" cy="17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