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8229600" cx="14630400"/>
  <p:notesSz cx="8229600" cy="14630400"/>
  <p:embeddedFontLst>
    <p:embeddedFont>
      <p:font typeface="Montserrat"/>
      <p:regular r:id="rId13"/>
      <p:bold r:id="rId14"/>
      <p:italic r:id="rId15"/>
      <p:boldItalic r:id="rId16"/>
    </p:embeddedFont>
    <p:embeddedFont>
      <p:font typeface="Barlow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Barlow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Barlow-italic.fntdata"/><Relationship Id="rId6" Type="http://schemas.openxmlformats.org/officeDocument/2006/relationships/slide" Target="slides/slide2.xml"/><Relationship Id="rId18" Type="http://schemas.openxmlformats.org/officeDocument/2006/relationships/font" Target="fonts/Barlow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/>
              <a:t>‹#›</a:t>
            </a:fld>
            <a:endParaRPr b="0" i="0" sz="1200" u="none" cap="none" strike="noStrike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" name="Google Shape;3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 master">
  <p:cSld name="Slide 1 master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 master">
  <p:cSld name="Slide 2 mast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 master">
  <p:cSld name="Slide 3 mast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 master">
  <p:cSld name="Slide 4 mast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 master">
  <p:cSld name="Slide 5 mast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 master">
  <p:cSld name="Slide 6 mast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 master">
  <p:cSld name="Slide 7 mast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 master">
  <p:cSld name="Slide 8 mast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image" Target="../media/image19.png"/><Relationship Id="rId7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4.png"/><Relationship Id="rId7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4.png"/><Relationship Id="rId9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15.png"/><Relationship Id="rId7" Type="http://schemas.openxmlformats.org/officeDocument/2006/relationships/image" Target="../media/image3.png"/><Relationship Id="rId8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Relationship Id="rId4" Type="http://schemas.openxmlformats.org/officeDocument/2006/relationships/image" Target="../media/image13.png"/><Relationship Id="rId5" Type="http://schemas.openxmlformats.org/officeDocument/2006/relationships/image" Target="../media/image22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40" name="Google Shape;4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9680" y="0"/>
            <a:ext cx="576072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1"/>
          <p:cNvSpPr/>
          <p:nvPr/>
        </p:nvSpPr>
        <p:spPr>
          <a:xfrm>
            <a:off x="793790" y="3227427"/>
            <a:ext cx="7353776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ビジネスマナー基本の五原則</a:t>
            </a:r>
            <a:endParaRPr b="0" i="0" sz="4450" u="none" cap="none" strike="noStrike"/>
          </a:p>
        </p:txBody>
      </p:sp>
      <p:sp>
        <p:nvSpPr>
          <p:cNvPr id="42" name="Google Shape;42;p11"/>
          <p:cNvSpPr/>
          <p:nvPr/>
        </p:nvSpPr>
        <p:spPr>
          <a:xfrm>
            <a:off x="793790" y="4276368"/>
            <a:ext cx="7556421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ビジネスの世界で成功するには、専門知識だけでなく適切なマナーが不可欠です。</a:t>
            </a:r>
            <a:endParaRPr b="0" i="0" sz="1750" u="none" cap="none" strike="noStrike"/>
          </a:p>
        </p:txBody>
      </p:sp>
      <p:pic>
        <p:nvPicPr>
          <p:cNvPr descr="preencoded.png" id="43" name="Google Shape;4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25" y="797945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49" name="Google Shape;4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9680" y="0"/>
            <a:ext cx="576072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2"/>
          <p:cNvSpPr/>
          <p:nvPr/>
        </p:nvSpPr>
        <p:spPr>
          <a:xfrm>
            <a:off x="793790" y="1549003"/>
            <a:ext cx="5670590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第一原則：時間厳守</a:t>
            </a:r>
            <a:endParaRPr b="0" i="0" sz="4450" u="none" cap="none" strike="noStrike"/>
          </a:p>
        </p:txBody>
      </p:sp>
      <p:pic>
        <p:nvPicPr>
          <p:cNvPr descr="preencoded.png" id="51" name="Google Shape;5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790" y="2597944"/>
            <a:ext cx="1134070" cy="136088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2"/>
          <p:cNvSpPr/>
          <p:nvPr/>
        </p:nvSpPr>
        <p:spPr>
          <a:xfrm>
            <a:off x="2268022" y="2824758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5分前行動</a:t>
            </a:r>
            <a:endParaRPr b="0" i="0" sz="2200" u="none" cap="none" strike="noStrike"/>
          </a:p>
        </p:txBody>
      </p:sp>
      <p:sp>
        <p:nvSpPr>
          <p:cNvPr id="53" name="Google Shape;53;p12"/>
          <p:cNvSpPr/>
          <p:nvPr/>
        </p:nvSpPr>
        <p:spPr>
          <a:xfrm>
            <a:off x="2268022" y="3315176"/>
            <a:ext cx="608218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定刻は既に遅い</a:t>
            </a:r>
            <a:endParaRPr b="0" i="0" sz="1750" u="none" cap="none" strike="noStrike"/>
          </a:p>
        </p:txBody>
      </p:sp>
      <p:pic>
        <p:nvPicPr>
          <p:cNvPr descr="preencoded.png" id="54" name="Google Shape;54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3790" y="3958828"/>
            <a:ext cx="1134070" cy="136088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2"/>
          <p:cNvSpPr/>
          <p:nvPr/>
        </p:nvSpPr>
        <p:spPr>
          <a:xfrm>
            <a:off x="2268022" y="4185642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余裕を持った計画</a:t>
            </a:r>
            <a:endParaRPr b="0" i="0" sz="2200" u="none" cap="none" strike="noStrike"/>
          </a:p>
        </p:txBody>
      </p:sp>
      <p:sp>
        <p:nvSpPr>
          <p:cNvPr id="56" name="Google Shape;56;p12"/>
          <p:cNvSpPr/>
          <p:nvPr/>
        </p:nvSpPr>
        <p:spPr>
          <a:xfrm>
            <a:off x="2268022" y="4676061"/>
            <a:ext cx="608218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予期せぬトラブルに対応</a:t>
            </a:r>
            <a:endParaRPr b="0" i="0" sz="1750" u="none" cap="none" strike="noStrike"/>
          </a:p>
        </p:txBody>
      </p:sp>
      <p:pic>
        <p:nvPicPr>
          <p:cNvPr descr="preencoded.png" id="57" name="Google Shape;57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3790" y="5319713"/>
            <a:ext cx="1134070" cy="136088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/>
          <p:nvPr/>
        </p:nvSpPr>
        <p:spPr>
          <a:xfrm>
            <a:off x="2268022" y="5546527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遅刻時の対応</a:t>
            </a:r>
            <a:endParaRPr b="0" i="0" sz="2200" u="none" cap="none" strike="noStrike"/>
          </a:p>
        </p:txBody>
      </p:sp>
      <p:sp>
        <p:nvSpPr>
          <p:cNvPr id="59" name="Google Shape;59;p12"/>
          <p:cNvSpPr/>
          <p:nvPr/>
        </p:nvSpPr>
        <p:spPr>
          <a:xfrm>
            <a:off x="2268022" y="6036945"/>
            <a:ext cx="608218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すぐに連絡、状況説明</a:t>
            </a:r>
            <a:endParaRPr b="0" i="0" sz="1750" u="none" cap="none" strike="noStrike"/>
          </a:p>
        </p:txBody>
      </p:sp>
      <p:pic>
        <p:nvPicPr>
          <p:cNvPr descr="preencoded.png" id="60" name="Google Shape;60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225" y="797945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6" name="Google Shape;6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9680" y="0"/>
            <a:ext cx="576072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/>
          <p:nvPr/>
        </p:nvSpPr>
        <p:spPr>
          <a:xfrm>
            <a:off x="793790" y="2368391"/>
            <a:ext cx="5670590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第二原則：身だしなみ</a:t>
            </a:r>
            <a:endParaRPr b="0" i="0" sz="4450" u="none" cap="none" strike="noStrike"/>
          </a:p>
        </p:txBody>
      </p:sp>
      <p:sp>
        <p:nvSpPr>
          <p:cNvPr id="68" name="Google Shape;68;p13"/>
          <p:cNvSpPr/>
          <p:nvPr/>
        </p:nvSpPr>
        <p:spPr>
          <a:xfrm>
            <a:off x="793790" y="3672483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9" name="Google Shape;6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8860" y="3714988"/>
            <a:ext cx="340162" cy="4252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/>
          <p:nvPr/>
        </p:nvSpPr>
        <p:spPr>
          <a:xfrm>
            <a:off x="1530906" y="3672483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清潔感</a:t>
            </a:r>
            <a:endParaRPr b="0" i="0" sz="2200" u="none" cap="none" strike="noStrike"/>
          </a:p>
        </p:txBody>
      </p:sp>
      <p:sp>
        <p:nvSpPr>
          <p:cNvPr id="71" name="Google Shape;71;p13"/>
          <p:cNvSpPr/>
          <p:nvPr/>
        </p:nvSpPr>
        <p:spPr>
          <a:xfrm>
            <a:off x="1530906" y="4162901"/>
            <a:ext cx="2927747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シワやシミのない衣服</a:t>
            </a:r>
            <a:endParaRPr b="0" i="0" sz="1750" u="none" cap="none" strike="noStrike"/>
          </a:p>
        </p:txBody>
      </p:sp>
      <p:sp>
        <p:nvSpPr>
          <p:cNvPr id="72" name="Google Shape;72;p13"/>
          <p:cNvSpPr/>
          <p:nvPr/>
        </p:nvSpPr>
        <p:spPr>
          <a:xfrm>
            <a:off x="4685467" y="3672483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3" name="Google Shape;7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0537" y="3714988"/>
            <a:ext cx="340162" cy="42529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/>
          <p:nvPr/>
        </p:nvSpPr>
        <p:spPr>
          <a:xfrm>
            <a:off x="5422583" y="3672483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整った髪型</a:t>
            </a:r>
            <a:endParaRPr b="0" i="0" sz="2200" u="none" cap="none" strike="noStrike"/>
          </a:p>
        </p:txBody>
      </p:sp>
      <p:sp>
        <p:nvSpPr>
          <p:cNvPr id="75" name="Google Shape;75;p13"/>
          <p:cNvSpPr/>
          <p:nvPr/>
        </p:nvSpPr>
        <p:spPr>
          <a:xfrm>
            <a:off x="5422583" y="4162901"/>
            <a:ext cx="2927747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適切な髪型と髭の処理</a:t>
            </a:r>
            <a:endParaRPr b="0" i="0" sz="1750" u="none" cap="none" strike="noStrike"/>
          </a:p>
        </p:txBody>
      </p:sp>
      <p:sp>
        <p:nvSpPr>
          <p:cNvPr id="76" name="Google Shape;76;p13"/>
          <p:cNvSpPr/>
          <p:nvPr/>
        </p:nvSpPr>
        <p:spPr>
          <a:xfrm>
            <a:off x="793790" y="5007769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7" name="Google Shape;7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8860" y="5050274"/>
            <a:ext cx="340162" cy="42529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/>
          <p:nvPr/>
        </p:nvSpPr>
        <p:spPr>
          <a:xfrm>
            <a:off x="1530906" y="5007769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TPOに合わせた服装</a:t>
            </a:r>
            <a:endParaRPr b="0" i="0" sz="2200" u="none" cap="none" strike="noStrike"/>
          </a:p>
        </p:txBody>
      </p:sp>
      <p:sp>
        <p:nvSpPr>
          <p:cNvPr id="79" name="Google Shape;79;p13"/>
          <p:cNvSpPr/>
          <p:nvPr/>
        </p:nvSpPr>
        <p:spPr>
          <a:xfrm>
            <a:off x="1530906" y="5498187"/>
            <a:ext cx="6819305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業界・シーンに適した装い</a:t>
            </a:r>
            <a:endParaRPr b="0" i="0" sz="1750" u="none" cap="none" strike="noStrike"/>
          </a:p>
        </p:txBody>
      </p:sp>
      <p:pic>
        <p:nvPicPr>
          <p:cNvPr descr="preencoded.png" id="80" name="Google Shape;80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225" y="797945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/>
          <p:nvPr/>
        </p:nvSpPr>
        <p:spPr>
          <a:xfrm>
            <a:off x="793790" y="1412200"/>
            <a:ext cx="5670590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第三原則：言葉遣い</a:t>
            </a:r>
            <a:endParaRPr b="0" i="0" sz="4450" u="none" cap="none" strike="noStrike"/>
          </a:p>
        </p:txBody>
      </p:sp>
      <p:sp>
        <p:nvSpPr>
          <p:cNvPr id="87" name="Google Shape;87;p14"/>
          <p:cNvSpPr/>
          <p:nvPr/>
        </p:nvSpPr>
        <p:spPr>
          <a:xfrm>
            <a:off x="1898333" y="3123486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尊敬語</a:t>
            </a:r>
            <a:endParaRPr b="0" i="0" sz="2200" u="none" cap="none" strike="noStrike"/>
          </a:p>
        </p:txBody>
      </p:sp>
      <p:sp>
        <p:nvSpPr>
          <p:cNvPr id="88" name="Google Shape;88;p14"/>
          <p:cNvSpPr/>
          <p:nvPr/>
        </p:nvSpPr>
        <p:spPr>
          <a:xfrm>
            <a:off x="793790" y="3613904"/>
            <a:ext cx="3939778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相手の行動を高める</a:t>
            </a:r>
            <a:endParaRPr b="0" i="0" sz="1750" u="none" cap="none" strike="noStrike"/>
          </a:p>
        </p:txBody>
      </p:sp>
      <p:pic>
        <p:nvPicPr>
          <p:cNvPr descr="preencoded.png" id="89" name="Google Shape;8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3568" y="2574608"/>
            <a:ext cx="4242673" cy="424267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/>
          <p:cNvSpPr/>
          <p:nvPr/>
        </p:nvSpPr>
        <p:spPr>
          <a:xfrm>
            <a:off x="5922764" y="3724037"/>
            <a:ext cx="318968" cy="3986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500"/>
              <a:buFont typeface="Barlow"/>
              <a:buNone/>
            </a:pPr>
            <a:r>
              <a:rPr b="1" i="0" lang="en-US" sz="25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1</a:t>
            </a:r>
            <a:endParaRPr b="0" i="0" sz="2500" u="none" cap="none" strike="noStrike"/>
          </a:p>
        </p:txBody>
      </p:sp>
      <p:sp>
        <p:nvSpPr>
          <p:cNvPr id="91" name="Google Shape;91;p14"/>
          <p:cNvSpPr/>
          <p:nvPr/>
        </p:nvSpPr>
        <p:spPr>
          <a:xfrm>
            <a:off x="8976241" y="3123486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謙譲語</a:t>
            </a:r>
            <a:endParaRPr b="0" i="0" sz="2200" u="none" cap="none" strike="noStrike"/>
          </a:p>
        </p:txBody>
      </p:sp>
      <p:sp>
        <p:nvSpPr>
          <p:cNvPr id="92" name="Google Shape;92;p14"/>
          <p:cNvSpPr/>
          <p:nvPr/>
        </p:nvSpPr>
        <p:spPr>
          <a:xfrm>
            <a:off x="8976241" y="3613904"/>
            <a:ext cx="3939778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自分の行動を低める</a:t>
            </a:r>
            <a:endParaRPr b="0" i="0" sz="1750" u="none" cap="none" strike="noStrike"/>
          </a:p>
        </p:txBody>
      </p:sp>
      <p:pic>
        <p:nvPicPr>
          <p:cNvPr descr="preencoded.png" id="93" name="Google Shape;9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3568" y="2574608"/>
            <a:ext cx="4242673" cy="424267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/>
          <p:nvPr/>
        </p:nvSpPr>
        <p:spPr>
          <a:xfrm>
            <a:off x="7467838" y="3724037"/>
            <a:ext cx="318968" cy="3986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500"/>
              <a:buFont typeface="Barlow"/>
              <a:buNone/>
            </a:pPr>
            <a:r>
              <a:rPr b="1" i="0" lang="en-US" sz="25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2</a:t>
            </a:r>
            <a:endParaRPr b="0" i="0" sz="2500" u="none" cap="none" strike="noStrike"/>
          </a:p>
        </p:txBody>
      </p:sp>
      <p:sp>
        <p:nvSpPr>
          <p:cNvPr id="95" name="Google Shape;95;p14"/>
          <p:cNvSpPr/>
          <p:nvPr/>
        </p:nvSpPr>
        <p:spPr>
          <a:xfrm>
            <a:off x="8976241" y="5414963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丁寧語</a:t>
            </a:r>
            <a:endParaRPr b="0" i="0" sz="2200" u="none" cap="none" strike="noStrike"/>
          </a:p>
        </p:txBody>
      </p:sp>
      <p:sp>
        <p:nvSpPr>
          <p:cNvPr id="96" name="Google Shape;96;p14"/>
          <p:cNvSpPr/>
          <p:nvPr/>
        </p:nvSpPr>
        <p:spPr>
          <a:xfrm>
            <a:off x="8976241" y="5905381"/>
            <a:ext cx="3939778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「です・ます」調</a:t>
            </a:r>
            <a:endParaRPr b="0" i="0" sz="1750" u="none" cap="none" strike="noStrike"/>
          </a:p>
        </p:txBody>
      </p:sp>
      <p:pic>
        <p:nvPicPr>
          <p:cNvPr descr="preencoded.png" id="97" name="Google Shape;9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33568" y="2574608"/>
            <a:ext cx="4242673" cy="424267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/>
          <p:nvPr/>
        </p:nvSpPr>
        <p:spPr>
          <a:xfrm>
            <a:off x="7467838" y="5269111"/>
            <a:ext cx="318968" cy="3986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500"/>
              <a:buFont typeface="Barlow"/>
              <a:buNone/>
            </a:pPr>
            <a:r>
              <a:rPr b="1" i="0" lang="en-US" sz="25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3</a:t>
            </a:r>
            <a:endParaRPr b="0" i="0" sz="2500" u="none" cap="none" strike="noStrike"/>
          </a:p>
        </p:txBody>
      </p:sp>
      <p:sp>
        <p:nvSpPr>
          <p:cNvPr id="99" name="Google Shape;99;p14"/>
          <p:cNvSpPr/>
          <p:nvPr/>
        </p:nvSpPr>
        <p:spPr>
          <a:xfrm>
            <a:off x="1898333" y="5414963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話し方</a:t>
            </a:r>
            <a:endParaRPr b="0" i="0" sz="2200" u="none" cap="none" strike="noStrike"/>
          </a:p>
        </p:txBody>
      </p:sp>
      <p:sp>
        <p:nvSpPr>
          <p:cNvPr id="100" name="Google Shape;100;p14"/>
          <p:cNvSpPr/>
          <p:nvPr/>
        </p:nvSpPr>
        <p:spPr>
          <a:xfrm>
            <a:off x="793790" y="5905381"/>
            <a:ext cx="3939778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声の大きさ、明瞭さ</a:t>
            </a:r>
            <a:endParaRPr b="0" i="0" sz="1750" u="none" cap="none" strike="noStrike"/>
          </a:p>
        </p:txBody>
      </p:sp>
      <p:pic>
        <p:nvPicPr>
          <p:cNvPr descr="preencoded.png" id="101" name="Google Shape;101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33568" y="2574608"/>
            <a:ext cx="4242673" cy="424267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/>
          <p:nvPr/>
        </p:nvSpPr>
        <p:spPr>
          <a:xfrm>
            <a:off x="5922764" y="5269111"/>
            <a:ext cx="318968" cy="3986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500"/>
              <a:buFont typeface="Barlow"/>
              <a:buNone/>
            </a:pPr>
            <a:r>
              <a:rPr b="1" i="0" lang="en-US" sz="25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4</a:t>
            </a:r>
            <a:endParaRPr b="0" i="0" sz="2500" u="none" cap="none" strike="noStrike"/>
          </a:p>
        </p:txBody>
      </p:sp>
      <p:pic>
        <p:nvPicPr>
          <p:cNvPr descr="preencoded.png" id="103" name="Google Shape;103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225" y="797945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09" name="Google Shape;10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297692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/>
          <p:nvPr/>
        </p:nvSpPr>
        <p:spPr>
          <a:xfrm>
            <a:off x="793790" y="3572351"/>
            <a:ext cx="5670590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第四原則：挨拶と態度</a:t>
            </a:r>
            <a:endParaRPr b="0" i="0" sz="4450" u="none" cap="none" strike="noStrike"/>
          </a:p>
        </p:txBody>
      </p:sp>
      <p:sp>
        <p:nvSpPr>
          <p:cNvPr id="111" name="Google Shape;111;p15"/>
          <p:cNvSpPr/>
          <p:nvPr/>
        </p:nvSpPr>
        <p:spPr>
          <a:xfrm>
            <a:off x="793790" y="4621292"/>
            <a:ext cx="6408063" cy="1322189"/>
          </a:xfrm>
          <a:prstGeom prst="roundRect">
            <a:avLst>
              <a:gd fmla="val 7205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1028224" y="4855726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心のこもった挨拶</a:t>
            </a:r>
            <a:endParaRPr b="0" i="0" sz="2200" u="none" cap="none" strike="noStrike"/>
          </a:p>
        </p:txBody>
      </p:sp>
      <p:sp>
        <p:nvSpPr>
          <p:cNvPr id="113" name="Google Shape;113;p15"/>
          <p:cNvSpPr/>
          <p:nvPr/>
        </p:nvSpPr>
        <p:spPr>
          <a:xfrm>
            <a:off x="1028224" y="5346144"/>
            <a:ext cx="5939195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相手の目を見て、明るい声で</a:t>
            </a:r>
            <a:endParaRPr b="0" i="0" sz="1750" u="none" cap="none" strike="noStrike"/>
          </a:p>
        </p:txBody>
      </p:sp>
      <p:sp>
        <p:nvSpPr>
          <p:cNvPr id="114" name="Google Shape;114;p15"/>
          <p:cNvSpPr/>
          <p:nvPr/>
        </p:nvSpPr>
        <p:spPr>
          <a:xfrm>
            <a:off x="7428667" y="4621292"/>
            <a:ext cx="6408063" cy="1322189"/>
          </a:xfrm>
          <a:prstGeom prst="roundRect">
            <a:avLst>
              <a:gd fmla="val 7205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7663101" y="4855726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先手の挨拶</a:t>
            </a:r>
            <a:endParaRPr b="0" i="0" sz="2200" u="none" cap="none" strike="noStrike"/>
          </a:p>
        </p:txBody>
      </p:sp>
      <p:sp>
        <p:nvSpPr>
          <p:cNvPr id="116" name="Google Shape;116;p15"/>
          <p:cNvSpPr/>
          <p:nvPr/>
        </p:nvSpPr>
        <p:spPr>
          <a:xfrm>
            <a:off x="7663101" y="5346144"/>
            <a:ext cx="5939195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自分から積極的に</a:t>
            </a:r>
            <a:endParaRPr b="0" i="0" sz="1750" u="none" cap="none" strike="noStrike"/>
          </a:p>
        </p:txBody>
      </p:sp>
      <p:sp>
        <p:nvSpPr>
          <p:cNvPr id="117" name="Google Shape;117;p15"/>
          <p:cNvSpPr/>
          <p:nvPr/>
        </p:nvSpPr>
        <p:spPr>
          <a:xfrm>
            <a:off x="793790" y="6170295"/>
            <a:ext cx="6408063" cy="1322189"/>
          </a:xfrm>
          <a:prstGeom prst="roundRect">
            <a:avLst>
              <a:gd fmla="val 7205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5"/>
          <p:cNvSpPr/>
          <p:nvPr/>
        </p:nvSpPr>
        <p:spPr>
          <a:xfrm>
            <a:off x="1028224" y="6404729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前向きな態度</a:t>
            </a:r>
            <a:endParaRPr b="0" i="0" sz="2200" u="none" cap="none" strike="noStrike"/>
          </a:p>
        </p:txBody>
      </p:sp>
      <p:sp>
        <p:nvSpPr>
          <p:cNvPr id="119" name="Google Shape;119;p15"/>
          <p:cNvSpPr/>
          <p:nvPr/>
        </p:nvSpPr>
        <p:spPr>
          <a:xfrm>
            <a:off x="1028224" y="6895148"/>
            <a:ext cx="5939195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「できる方法」を考える姿勢</a:t>
            </a:r>
            <a:endParaRPr b="0" i="0" sz="1750" u="none" cap="none" strike="noStrike"/>
          </a:p>
        </p:txBody>
      </p:sp>
      <p:sp>
        <p:nvSpPr>
          <p:cNvPr id="120" name="Google Shape;120;p15"/>
          <p:cNvSpPr/>
          <p:nvPr/>
        </p:nvSpPr>
        <p:spPr>
          <a:xfrm>
            <a:off x="7428667" y="6170295"/>
            <a:ext cx="6408063" cy="1322189"/>
          </a:xfrm>
          <a:prstGeom prst="roundRect">
            <a:avLst>
              <a:gd fmla="val 7205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5"/>
          <p:cNvSpPr/>
          <p:nvPr/>
        </p:nvSpPr>
        <p:spPr>
          <a:xfrm>
            <a:off x="7663101" y="6404729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表情の重要性</a:t>
            </a:r>
            <a:endParaRPr b="0" i="0" sz="2200" u="none" cap="none" strike="noStrike"/>
          </a:p>
        </p:txBody>
      </p:sp>
      <p:sp>
        <p:nvSpPr>
          <p:cNvPr id="122" name="Google Shape;122;p15"/>
          <p:cNvSpPr/>
          <p:nvPr/>
        </p:nvSpPr>
        <p:spPr>
          <a:xfrm>
            <a:off x="7663101" y="6895148"/>
            <a:ext cx="5939195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適度な笑顔で好印象</a:t>
            </a:r>
            <a:endParaRPr b="0" i="0" sz="1750" u="none" cap="none" strike="noStrike"/>
          </a:p>
        </p:txBody>
      </p:sp>
      <p:pic>
        <p:nvPicPr>
          <p:cNvPr descr="preencoded.png" id="123" name="Google Shape;12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25" y="797945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/>
          <p:nvPr/>
        </p:nvSpPr>
        <p:spPr>
          <a:xfrm>
            <a:off x="793790" y="1516499"/>
            <a:ext cx="5670590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第五原則：気配り</a:t>
            </a:r>
            <a:endParaRPr b="0" i="0" sz="4450" u="none" cap="none" strike="noStrike"/>
          </a:p>
        </p:txBody>
      </p:sp>
      <p:pic>
        <p:nvPicPr>
          <p:cNvPr descr="preencoded.png" id="130" name="Google Shape;13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4163" y="2678906"/>
            <a:ext cx="2000131" cy="1306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31" name="Google Shape;13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64744" y="3294936"/>
            <a:ext cx="318968" cy="39862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/>
          <p:nvPr/>
        </p:nvSpPr>
        <p:spPr>
          <a:xfrm>
            <a:off x="5051108" y="2905720"/>
            <a:ext cx="2267069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相手を思いやる心</a:t>
            </a:r>
            <a:endParaRPr b="0" i="0" sz="2200" u="none" cap="none" strike="noStrike"/>
          </a:p>
        </p:txBody>
      </p:sp>
      <p:sp>
        <p:nvSpPr>
          <p:cNvPr id="133" name="Google Shape;133;p16"/>
          <p:cNvSpPr/>
          <p:nvPr/>
        </p:nvSpPr>
        <p:spPr>
          <a:xfrm>
            <a:off x="5051108" y="3396139"/>
            <a:ext cx="226706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マナーの本質</a:t>
            </a:r>
            <a:endParaRPr b="0" i="0" sz="1750" u="none" cap="none" strike="noStrike"/>
          </a:p>
        </p:txBody>
      </p:sp>
      <p:sp>
        <p:nvSpPr>
          <p:cNvPr id="134" name="Google Shape;134;p16"/>
          <p:cNvSpPr/>
          <p:nvPr/>
        </p:nvSpPr>
        <p:spPr>
          <a:xfrm>
            <a:off x="4880967" y="3998952"/>
            <a:ext cx="7978378" cy="15240"/>
          </a:xfrm>
          <a:prstGeom prst="roundRect">
            <a:avLst>
              <a:gd fmla="val 625116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35" name="Google Shape;13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24157" y="4042529"/>
            <a:ext cx="4000262" cy="1306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36" name="Google Shape;13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64744" y="4496633"/>
            <a:ext cx="318968" cy="39862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/>
          <p:nvPr/>
        </p:nvSpPr>
        <p:spPr>
          <a:xfrm>
            <a:off x="6051233" y="4269343"/>
            <a:ext cx="1700332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状況を察する</a:t>
            </a:r>
            <a:endParaRPr b="0" i="0" sz="2200" u="none" cap="none" strike="noStrike"/>
          </a:p>
        </p:txBody>
      </p:sp>
      <p:sp>
        <p:nvSpPr>
          <p:cNvPr id="138" name="Google Shape;138;p16"/>
          <p:cNvSpPr/>
          <p:nvPr/>
        </p:nvSpPr>
        <p:spPr>
          <a:xfrm>
            <a:off x="6051233" y="4759762"/>
            <a:ext cx="1700332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先回りした行動</a:t>
            </a:r>
            <a:endParaRPr b="0" i="0" sz="1750" u="none" cap="none" strike="noStrike"/>
          </a:p>
        </p:txBody>
      </p:sp>
      <p:sp>
        <p:nvSpPr>
          <p:cNvPr id="139" name="Google Shape;139;p16"/>
          <p:cNvSpPr/>
          <p:nvPr/>
        </p:nvSpPr>
        <p:spPr>
          <a:xfrm>
            <a:off x="5881092" y="5362575"/>
            <a:ext cx="6978253" cy="15240"/>
          </a:xfrm>
          <a:prstGeom prst="roundRect">
            <a:avLst>
              <a:gd fmla="val 625116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40" name="Google Shape;140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4032" y="5406152"/>
            <a:ext cx="6000393" cy="1306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1" name="Google Shape;141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64744" y="5860256"/>
            <a:ext cx="318968" cy="39862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6"/>
          <p:cNvSpPr/>
          <p:nvPr/>
        </p:nvSpPr>
        <p:spPr>
          <a:xfrm>
            <a:off x="7051238" y="5632966"/>
            <a:ext cx="1586984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約束を守る</a:t>
            </a:r>
            <a:endParaRPr b="0" i="0" sz="2200" u="none" cap="none" strike="noStrike"/>
          </a:p>
        </p:txBody>
      </p:sp>
      <p:sp>
        <p:nvSpPr>
          <p:cNvPr id="143" name="Google Shape;143;p16"/>
          <p:cNvSpPr/>
          <p:nvPr/>
        </p:nvSpPr>
        <p:spPr>
          <a:xfrm>
            <a:off x="7051238" y="6123384"/>
            <a:ext cx="1586984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信頼関係の基盤</a:t>
            </a:r>
            <a:endParaRPr b="0" i="0" sz="1750" u="none" cap="none" strike="noStrike"/>
          </a:p>
        </p:txBody>
      </p:sp>
      <p:pic>
        <p:nvPicPr>
          <p:cNvPr descr="preencoded.png" id="144" name="Google Shape;144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225" y="797945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50" name="Google Shape;15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9680" y="0"/>
            <a:ext cx="576072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7"/>
          <p:cNvSpPr/>
          <p:nvPr/>
        </p:nvSpPr>
        <p:spPr>
          <a:xfrm>
            <a:off x="793790" y="1856661"/>
            <a:ext cx="5670590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職場での気配り実践例</a:t>
            </a:r>
            <a:endParaRPr b="0" i="0" sz="4450" u="none" cap="none" strike="noStrike"/>
          </a:p>
        </p:txBody>
      </p:sp>
      <p:pic>
        <p:nvPicPr>
          <p:cNvPr descr="preencoded.png" id="152" name="Google Shape;15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790" y="2945249"/>
            <a:ext cx="250627" cy="25062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7"/>
          <p:cNvSpPr/>
          <p:nvPr/>
        </p:nvSpPr>
        <p:spPr>
          <a:xfrm>
            <a:off x="1271230" y="2905601"/>
            <a:ext cx="1814513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共有スペース</a:t>
            </a:r>
            <a:endParaRPr b="0" i="0" sz="2200" u="none" cap="none" strike="noStrike"/>
          </a:p>
        </p:txBody>
      </p:sp>
      <p:sp>
        <p:nvSpPr>
          <p:cNvPr id="154" name="Google Shape;154;p17"/>
          <p:cNvSpPr/>
          <p:nvPr/>
        </p:nvSpPr>
        <p:spPr>
          <a:xfrm>
            <a:off x="1271230" y="3396020"/>
            <a:ext cx="1814513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会議室の椅子を元に戻す</a:t>
            </a:r>
            <a:endParaRPr b="0" i="0" sz="1750" u="none" cap="none" strike="noStrike"/>
          </a:p>
        </p:txBody>
      </p:sp>
      <p:pic>
        <p:nvPicPr>
          <p:cNvPr descr="preencoded.png" id="155" name="Google Shape;15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25904" y="2945249"/>
            <a:ext cx="250746" cy="25074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/>
          <p:nvPr/>
        </p:nvSpPr>
        <p:spPr>
          <a:xfrm>
            <a:off x="3903464" y="2905601"/>
            <a:ext cx="1814513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備品管理</a:t>
            </a:r>
            <a:endParaRPr b="0" i="0" sz="2200" u="none" cap="none" strike="noStrike"/>
          </a:p>
        </p:txBody>
      </p:sp>
      <p:sp>
        <p:nvSpPr>
          <p:cNvPr id="157" name="Google Shape;157;p17"/>
          <p:cNvSpPr/>
          <p:nvPr/>
        </p:nvSpPr>
        <p:spPr>
          <a:xfrm>
            <a:off x="3903464" y="3396020"/>
            <a:ext cx="1814513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プリンターの紙を補充</a:t>
            </a:r>
            <a:endParaRPr b="0" i="0" sz="1750" u="none" cap="none" strike="noStrike"/>
          </a:p>
        </p:txBody>
      </p:sp>
      <p:pic>
        <p:nvPicPr>
          <p:cNvPr descr="preencoded.png" id="158" name="Google Shape;158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58138" y="2945249"/>
            <a:ext cx="250627" cy="25062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7"/>
          <p:cNvSpPr/>
          <p:nvPr/>
        </p:nvSpPr>
        <p:spPr>
          <a:xfrm>
            <a:off x="6535579" y="2905601"/>
            <a:ext cx="1814513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思いやり</a:t>
            </a:r>
            <a:endParaRPr b="0" i="0" sz="2200" u="none" cap="none" strike="noStrike"/>
          </a:p>
        </p:txBody>
      </p:sp>
      <p:sp>
        <p:nvSpPr>
          <p:cNvPr id="160" name="Google Shape;160;p17"/>
          <p:cNvSpPr/>
          <p:nvPr/>
        </p:nvSpPr>
        <p:spPr>
          <a:xfrm>
            <a:off x="6535579" y="3396020"/>
            <a:ext cx="1814513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お茶を入れる際に声かけ</a:t>
            </a:r>
            <a:endParaRPr b="0" i="0" sz="1750" u="none" cap="none" strike="noStrike"/>
          </a:p>
        </p:txBody>
      </p:sp>
      <p:pic>
        <p:nvPicPr>
          <p:cNvPr descr="preencoded.png" id="161" name="Google Shape;161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3790" y="4841915"/>
            <a:ext cx="250627" cy="250627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7"/>
          <p:cNvSpPr/>
          <p:nvPr/>
        </p:nvSpPr>
        <p:spPr>
          <a:xfrm>
            <a:off x="1271230" y="4802267"/>
            <a:ext cx="1814513" cy="708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チームサポート</a:t>
            </a:r>
            <a:endParaRPr b="0" i="0" sz="2200" u="none" cap="none" strike="noStrike"/>
          </a:p>
        </p:txBody>
      </p:sp>
      <p:sp>
        <p:nvSpPr>
          <p:cNvPr id="163" name="Google Shape;163;p17"/>
          <p:cNvSpPr/>
          <p:nvPr/>
        </p:nvSpPr>
        <p:spPr>
          <a:xfrm>
            <a:off x="1271230" y="5647015"/>
            <a:ext cx="1814513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「手伝えることはある？」</a:t>
            </a:r>
            <a:endParaRPr b="0" i="0" sz="1750" u="none" cap="none" strike="noStrike"/>
          </a:p>
        </p:txBody>
      </p:sp>
      <p:pic>
        <p:nvPicPr>
          <p:cNvPr descr="preencoded.png" id="164" name="Google Shape;164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225" y="797945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70" name="Google Shape;17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76072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8"/>
          <p:cNvSpPr/>
          <p:nvPr/>
        </p:nvSpPr>
        <p:spPr>
          <a:xfrm>
            <a:off x="6280190" y="1970127"/>
            <a:ext cx="5670590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顧客対応での気配り</a:t>
            </a:r>
            <a:endParaRPr b="0" i="0" sz="4450" u="none" cap="none" strike="noStrike"/>
          </a:p>
        </p:txBody>
      </p:sp>
      <p:sp>
        <p:nvSpPr>
          <p:cNvPr id="172" name="Google Shape;172;p18"/>
          <p:cNvSpPr/>
          <p:nvPr/>
        </p:nvSpPr>
        <p:spPr>
          <a:xfrm>
            <a:off x="6280190" y="3019068"/>
            <a:ext cx="170021" cy="853321"/>
          </a:xfrm>
          <a:prstGeom prst="roundRect">
            <a:avLst>
              <a:gd fmla="val 56033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8"/>
          <p:cNvSpPr/>
          <p:nvPr/>
        </p:nvSpPr>
        <p:spPr>
          <a:xfrm>
            <a:off x="6790373" y="3019068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来客対応</a:t>
            </a:r>
            <a:endParaRPr b="0" i="0" sz="2200" u="none" cap="none" strike="noStrike"/>
          </a:p>
        </p:txBody>
      </p:sp>
      <p:sp>
        <p:nvSpPr>
          <p:cNvPr id="174" name="Google Shape;174;p18"/>
          <p:cNvSpPr/>
          <p:nvPr/>
        </p:nvSpPr>
        <p:spPr>
          <a:xfrm>
            <a:off x="6790373" y="3509486"/>
            <a:ext cx="6125647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ドア開閉、荷物持ち運び、飲み物提供</a:t>
            </a:r>
            <a:endParaRPr b="0" i="0" sz="1750" u="none" cap="none" strike="noStrike"/>
          </a:p>
        </p:txBody>
      </p:sp>
      <p:sp>
        <p:nvSpPr>
          <p:cNvPr id="175" name="Google Shape;175;p18"/>
          <p:cNvSpPr/>
          <p:nvPr/>
        </p:nvSpPr>
        <p:spPr>
          <a:xfrm>
            <a:off x="6620351" y="4099203"/>
            <a:ext cx="170021" cy="853321"/>
          </a:xfrm>
          <a:prstGeom prst="roundRect">
            <a:avLst>
              <a:gd fmla="val 56033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8"/>
          <p:cNvSpPr/>
          <p:nvPr/>
        </p:nvSpPr>
        <p:spPr>
          <a:xfrm>
            <a:off x="7130534" y="4099203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商談中の姿勢</a:t>
            </a:r>
            <a:endParaRPr b="0" i="0" sz="2200" u="none" cap="none" strike="noStrike"/>
          </a:p>
        </p:txBody>
      </p:sp>
      <p:sp>
        <p:nvSpPr>
          <p:cNvPr id="177" name="Google Shape;177;p18"/>
          <p:cNvSpPr/>
          <p:nvPr/>
        </p:nvSpPr>
        <p:spPr>
          <a:xfrm>
            <a:off x="7130534" y="4589621"/>
            <a:ext cx="5785485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メモを取りながら誠実に対応</a:t>
            </a:r>
            <a:endParaRPr b="0" i="0" sz="1750" u="none" cap="none" strike="noStrike"/>
          </a:p>
        </p:txBody>
      </p:sp>
      <p:sp>
        <p:nvSpPr>
          <p:cNvPr id="178" name="Google Shape;178;p18"/>
          <p:cNvSpPr/>
          <p:nvPr/>
        </p:nvSpPr>
        <p:spPr>
          <a:xfrm>
            <a:off x="6960632" y="5179338"/>
            <a:ext cx="170021" cy="853321"/>
          </a:xfrm>
          <a:prstGeom prst="roundRect">
            <a:avLst>
              <a:gd fmla="val 56033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8"/>
          <p:cNvSpPr/>
          <p:nvPr/>
        </p:nvSpPr>
        <p:spPr>
          <a:xfrm>
            <a:off x="7470815" y="5179338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アフターフォロー</a:t>
            </a:r>
            <a:endParaRPr b="0" i="0" sz="2200" u="none" cap="none" strike="noStrike"/>
          </a:p>
        </p:txBody>
      </p:sp>
      <p:sp>
        <p:nvSpPr>
          <p:cNvPr id="180" name="Google Shape;180;p18"/>
          <p:cNvSpPr/>
          <p:nvPr/>
        </p:nvSpPr>
        <p:spPr>
          <a:xfrm>
            <a:off x="7470815" y="5669756"/>
            <a:ext cx="5445204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約束を守り、期限内に対応</a:t>
            </a:r>
            <a:endParaRPr b="0" i="0" sz="1750" u="none" cap="none" strike="noStrike"/>
          </a:p>
        </p:txBody>
      </p:sp>
      <p:pic>
        <p:nvPicPr>
          <p:cNvPr descr="preencoded.png" id="181" name="Google Shape;18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44500" y="22860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