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Barl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Barlow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Barlow-italic.fntdata"/><Relationship Id="rId6" Type="http://schemas.openxmlformats.org/officeDocument/2006/relationships/slide" Target="slides/slide2.xml"/><Relationship Id="rId18" Type="http://schemas.openxmlformats.org/officeDocument/2006/relationships/font" Target="fonts/Barl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20.png"/><Relationship Id="rId7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Relationship Id="rId7" Type="http://schemas.openxmlformats.org/officeDocument/2006/relationships/image" Target="../media/image22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11" Type="http://schemas.openxmlformats.org/officeDocument/2006/relationships/image" Target="../media/image11.png"/><Relationship Id="rId10" Type="http://schemas.openxmlformats.org/officeDocument/2006/relationships/image" Target="../media/image21.png"/><Relationship Id="rId9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30.png"/><Relationship Id="rId8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0" name="Google Shape;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/>
          <p:nvPr/>
        </p:nvSpPr>
        <p:spPr>
          <a:xfrm>
            <a:off x="793790" y="2745462"/>
            <a:ext cx="7556421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ビジネスチャットコミュニケーションの問題と注意点</a:t>
            </a:r>
            <a:endParaRPr b="0" i="0" sz="4450" u="none" cap="none" strike="noStrike"/>
          </a:p>
        </p:txBody>
      </p:sp>
      <p:sp>
        <p:nvSpPr>
          <p:cNvPr id="42" name="Google Shape;42;p11"/>
          <p:cNvSpPr/>
          <p:nvPr/>
        </p:nvSpPr>
        <p:spPr>
          <a:xfrm>
            <a:off x="793790" y="4503182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即時性と利便性から普及するビジネスチャット</a:t>
            </a:r>
            <a:endParaRPr b="0" i="0" sz="1750" u="none" cap="none" strike="noStrike"/>
          </a:p>
        </p:txBody>
      </p:sp>
      <p:sp>
        <p:nvSpPr>
          <p:cNvPr id="43" name="Google Shape;43;p11"/>
          <p:cNvSpPr/>
          <p:nvPr/>
        </p:nvSpPr>
        <p:spPr>
          <a:xfrm>
            <a:off x="793790" y="5121235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様々な問題点と注意すべき点が浮き彫りになります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9" name="Google Shape;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/>
          <p:nvPr/>
        </p:nvSpPr>
        <p:spPr>
          <a:xfrm>
            <a:off x="6280190" y="1832610"/>
            <a:ext cx="6635829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チャットコミュニケーションの落とし穴</a:t>
            </a:r>
            <a:endParaRPr b="0" i="0" sz="4450" u="none" cap="none" strike="noStrike"/>
          </a:p>
        </p:txBody>
      </p:sp>
      <p:sp>
        <p:nvSpPr>
          <p:cNvPr id="51" name="Google Shape;51;p12"/>
          <p:cNvSpPr/>
          <p:nvPr/>
        </p:nvSpPr>
        <p:spPr>
          <a:xfrm>
            <a:off x="6280190" y="3845481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2" name="Google Shape;5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5260" y="3887986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/>
          <p:nvPr/>
        </p:nvSpPr>
        <p:spPr>
          <a:xfrm>
            <a:off x="7017306" y="3845481"/>
            <a:ext cx="2467451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集中力低下</a:t>
            </a:r>
            <a:endParaRPr b="0" i="0" sz="2200" u="none" cap="none" strike="noStrike"/>
          </a:p>
        </p:txBody>
      </p:sp>
      <p:sp>
        <p:nvSpPr>
          <p:cNvPr id="54" name="Google Shape;54;p12"/>
          <p:cNvSpPr/>
          <p:nvPr/>
        </p:nvSpPr>
        <p:spPr>
          <a:xfrm>
            <a:off x="7017306" y="4335899"/>
            <a:ext cx="246745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通知による作業中断</a:t>
            </a:r>
            <a:endParaRPr b="0" i="0" sz="1750" u="none" cap="none" strike="noStrike"/>
          </a:p>
        </p:txBody>
      </p:sp>
      <p:sp>
        <p:nvSpPr>
          <p:cNvPr id="55" name="Google Shape;55;p12"/>
          <p:cNvSpPr/>
          <p:nvPr/>
        </p:nvSpPr>
        <p:spPr>
          <a:xfrm>
            <a:off x="9711571" y="3845481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6" name="Google Shape;5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96641" y="3887986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/>
          <p:nvPr/>
        </p:nvSpPr>
        <p:spPr>
          <a:xfrm>
            <a:off x="10448687" y="3845481"/>
            <a:ext cx="2467451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生産性への悪影響</a:t>
            </a:r>
            <a:endParaRPr b="0" i="0" sz="2200" u="none" cap="none" strike="noStrike"/>
          </a:p>
        </p:txBody>
      </p:sp>
      <p:sp>
        <p:nvSpPr>
          <p:cNvPr id="58" name="Google Shape;58;p12"/>
          <p:cNvSpPr/>
          <p:nvPr/>
        </p:nvSpPr>
        <p:spPr>
          <a:xfrm>
            <a:off x="10448687" y="4335899"/>
            <a:ext cx="2467451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タスク切り替えで効率低下</a:t>
            </a:r>
            <a:endParaRPr b="0" i="0" sz="1750" u="none" cap="none" strike="noStrike"/>
          </a:p>
        </p:txBody>
      </p:sp>
      <p:sp>
        <p:nvSpPr>
          <p:cNvPr id="59" name="Google Shape;59;p12"/>
          <p:cNvSpPr/>
          <p:nvPr/>
        </p:nvSpPr>
        <p:spPr>
          <a:xfrm>
            <a:off x="6280190" y="554366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0" name="Google Shape;6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65260" y="5586174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/>
          <p:nvPr/>
        </p:nvSpPr>
        <p:spPr>
          <a:xfrm>
            <a:off x="7017306" y="554366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情報過多のストレス</a:t>
            </a:r>
            <a:endParaRPr b="0" i="0" sz="2200" u="none" cap="none" strike="noStrike"/>
          </a:p>
        </p:txBody>
      </p:sp>
      <p:sp>
        <p:nvSpPr>
          <p:cNvPr id="62" name="Google Shape;62;p12"/>
          <p:cNvSpPr/>
          <p:nvPr/>
        </p:nvSpPr>
        <p:spPr>
          <a:xfrm>
            <a:off x="7017306" y="6034088"/>
            <a:ext cx="58987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常に「オンライン」状態の強制</a:t>
            </a:r>
            <a:endParaRPr b="0" i="0" sz="1750" u="none" cap="none" strike="noStrike"/>
          </a:p>
        </p:txBody>
      </p:sp>
      <p:pic>
        <p:nvPicPr>
          <p:cNvPr descr="preencoded.png" id="63" name="Google Shape;63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/>
          <p:nvPr/>
        </p:nvSpPr>
        <p:spPr>
          <a:xfrm>
            <a:off x="793790" y="2619375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誤解を招きやすい理由</a:t>
            </a:r>
            <a:endParaRPr b="0" i="0" sz="4450" u="none" cap="none" strike="noStrike"/>
          </a:p>
        </p:txBody>
      </p:sp>
      <p:sp>
        <p:nvSpPr>
          <p:cNvPr id="70" name="Google Shape;70;p13"/>
          <p:cNvSpPr/>
          <p:nvPr/>
        </p:nvSpPr>
        <p:spPr>
          <a:xfrm>
            <a:off x="793790" y="389513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非言語情報の欠如</a:t>
            </a:r>
            <a:endParaRPr b="0" i="0" sz="2200" u="none" cap="none" strike="noStrike"/>
          </a:p>
        </p:txBody>
      </p:sp>
      <p:sp>
        <p:nvSpPr>
          <p:cNvPr id="71" name="Google Shape;71;p13"/>
          <p:cNvSpPr/>
          <p:nvPr/>
        </p:nvSpPr>
        <p:spPr>
          <a:xfrm>
            <a:off x="793790" y="4476274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表情やトーンが伝わらない</a:t>
            </a:r>
            <a:endParaRPr b="0" i="0" sz="1750" u="none" cap="none" strike="noStrike"/>
          </a:p>
        </p:txBody>
      </p:sp>
      <p:sp>
        <p:nvSpPr>
          <p:cNvPr id="72" name="Google Shape;72;p13"/>
          <p:cNvSpPr/>
          <p:nvPr/>
        </p:nvSpPr>
        <p:spPr>
          <a:xfrm>
            <a:off x="793790" y="5043249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皮肉や冗談が誤解される</a:t>
            </a:r>
            <a:endParaRPr b="0" i="0" sz="1750" u="none" cap="none" strike="noStrike"/>
          </a:p>
        </p:txBody>
      </p:sp>
      <p:sp>
        <p:nvSpPr>
          <p:cNvPr id="73" name="Google Shape;73;p13"/>
          <p:cNvSpPr/>
          <p:nvPr/>
        </p:nvSpPr>
        <p:spPr>
          <a:xfrm>
            <a:off x="7139226" y="3895130"/>
            <a:ext cx="3394829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簡潔さと明確さのバランス</a:t>
            </a:r>
            <a:endParaRPr b="0" i="0" sz="2200" u="none" cap="none" strike="noStrike"/>
          </a:p>
        </p:txBody>
      </p:sp>
      <p:sp>
        <p:nvSpPr>
          <p:cNvPr id="74" name="Google Shape;74;p13"/>
          <p:cNvSpPr/>
          <p:nvPr/>
        </p:nvSpPr>
        <p:spPr>
          <a:xfrm>
            <a:off x="7139226" y="4476274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短すぎると情報不足に</a:t>
            </a:r>
            <a:endParaRPr b="0" i="0" sz="1750" u="none" cap="none" strike="noStrike"/>
          </a:p>
        </p:txBody>
      </p:sp>
      <p:sp>
        <p:nvSpPr>
          <p:cNvPr id="75" name="Google Shape;75;p13"/>
          <p:cNvSpPr/>
          <p:nvPr/>
        </p:nvSpPr>
        <p:spPr>
          <a:xfrm>
            <a:off x="7139226" y="5043249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長すぎると重要点が埋もれる</a:t>
            </a:r>
            <a:endParaRPr b="0" i="0" sz="1750" u="none" cap="none" strike="noStrike"/>
          </a:p>
        </p:txBody>
      </p:sp>
      <p:pic>
        <p:nvPicPr>
          <p:cNvPr descr="preencoded.png" id="76" name="Google Shape;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793790" y="1516499"/>
            <a:ext cx="9026247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セキュリティとプライバシーの課題</a:t>
            </a:r>
            <a:endParaRPr b="0" i="0" sz="4450" u="none" cap="none" strike="noStrike"/>
          </a:p>
        </p:txBody>
      </p:sp>
      <p:pic>
        <p:nvPicPr>
          <p:cNvPr descr="preencoded.png"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4163" y="2678906"/>
            <a:ext cx="2000131" cy="130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4" name="Google Shape;8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4744" y="3294936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/>
          <p:nvPr/>
        </p:nvSpPr>
        <p:spPr>
          <a:xfrm>
            <a:off x="5051108" y="2905720"/>
            <a:ext cx="2550438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機密情報漏洩リスク</a:t>
            </a:r>
            <a:endParaRPr b="0" i="0" sz="2200" u="none" cap="none" strike="noStrike"/>
          </a:p>
        </p:txBody>
      </p:sp>
      <p:sp>
        <p:nvSpPr>
          <p:cNvPr id="86" name="Google Shape;86;p14"/>
          <p:cNvSpPr/>
          <p:nvPr/>
        </p:nvSpPr>
        <p:spPr>
          <a:xfrm>
            <a:off x="5051108" y="3396139"/>
            <a:ext cx="255043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誤送信や不適切な共有</a:t>
            </a:r>
            <a:endParaRPr b="0" i="0" sz="1750" u="none" cap="none" strike="noStrike"/>
          </a:p>
        </p:txBody>
      </p:sp>
      <p:sp>
        <p:nvSpPr>
          <p:cNvPr id="87" name="Google Shape;87;p14"/>
          <p:cNvSpPr/>
          <p:nvPr/>
        </p:nvSpPr>
        <p:spPr>
          <a:xfrm>
            <a:off x="4880967" y="3998952"/>
            <a:ext cx="7978378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8" name="Google Shape;8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4157" y="4042529"/>
            <a:ext cx="4000262" cy="130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9" name="Google Shape;8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4744" y="4496633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/>
          <p:nvPr/>
        </p:nvSpPr>
        <p:spPr>
          <a:xfrm>
            <a:off x="6051233" y="426934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法的コンプライアンス</a:t>
            </a:r>
            <a:endParaRPr b="0" i="0" sz="2200" u="none" cap="none" strike="noStrike"/>
          </a:p>
        </p:txBody>
      </p:sp>
      <p:sp>
        <p:nvSpPr>
          <p:cNvPr id="91" name="Google Shape;91;p14"/>
          <p:cNvSpPr/>
          <p:nvPr/>
        </p:nvSpPr>
        <p:spPr>
          <a:xfrm>
            <a:off x="6051233" y="4759762"/>
            <a:ext cx="338232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発言が証拠として扱われる可能性</a:t>
            </a:r>
            <a:endParaRPr b="0" i="0" sz="1750" u="none" cap="none" strike="noStrike"/>
          </a:p>
        </p:txBody>
      </p:sp>
      <p:sp>
        <p:nvSpPr>
          <p:cNvPr id="92" name="Google Shape;92;p14"/>
          <p:cNvSpPr/>
          <p:nvPr/>
        </p:nvSpPr>
        <p:spPr>
          <a:xfrm>
            <a:off x="5881092" y="5362575"/>
            <a:ext cx="6978253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3" name="Google Shape;9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4032" y="5406152"/>
            <a:ext cx="6000393" cy="130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4" name="Google Shape;9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64744" y="5860256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7051238" y="5632966"/>
            <a:ext cx="2493764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個人情報保護</a:t>
            </a:r>
            <a:endParaRPr b="0" i="0" sz="2200" u="none" cap="none" strike="noStrike"/>
          </a:p>
        </p:txBody>
      </p:sp>
      <p:sp>
        <p:nvSpPr>
          <p:cNvPr id="96" name="Google Shape;96;p14"/>
          <p:cNvSpPr/>
          <p:nvPr/>
        </p:nvSpPr>
        <p:spPr>
          <a:xfrm>
            <a:off x="7051238" y="6123384"/>
            <a:ext cx="2493764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情報拡散範囲の制御困難</a:t>
            </a:r>
            <a:endParaRPr b="0" i="0" sz="1750" u="none" cap="none" strike="noStrike"/>
          </a:p>
        </p:txBody>
      </p:sp>
      <p:pic>
        <p:nvPicPr>
          <p:cNvPr descr="preencoded.png" id="97" name="Google Shape;97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6280190" y="1194554"/>
            <a:ext cx="6635829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効果的な活用のベストプラクティス</a:t>
            </a:r>
            <a:endParaRPr b="0" i="0" sz="4450" u="none" cap="none" strike="noStrike"/>
          </a:p>
        </p:txBody>
      </p:sp>
      <p:pic>
        <p:nvPicPr>
          <p:cNvPr descr="preencoded.png" id="105" name="Google Shape;1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0190" y="2952274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7754422" y="3179088"/>
            <a:ext cx="311717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明確なガイドライン設定</a:t>
            </a:r>
            <a:endParaRPr b="0" i="0" sz="2200" u="none" cap="none" strike="noStrike"/>
          </a:p>
        </p:txBody>
      </p:sp>
      <p:sp>
        <p:nvSpPr>
          <p:cNvPr id="107" name="Google Shape;107;p15"/>
          <p:cNvSpPr/>
          <p:nvPr/>
        </p:nvSpPr>
        <p:spPr>
          <a:xfrm>
            <a:off x="7754422" y="3669506"/>
            <a:ext cx="516159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使用時間帯や連絡手段の使い分け</a:t>
            </a:r>
            <a:endParaRPr b="0" i="0" sz="1750" u="none" cap="none" strike="noStrike"/>
          </a:p>
        </p:txBody>
      </p:sp>
      <p:pic>
        <p:nvPicPr>
          <p:cNvPr descr="preencoded.png" id="108" name="Google Shape;10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0190" y="4313158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7754422" y="453997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トレーニング実施</a:t>
            </a:r>
            <a:endParaRPr b="0" i="0" sz="2200" u="none" cap="none" strike="noStrike"/>
          </a:p>
        </p:txBody>
      </p:sp>
      <p:sp>
        <p:nvSpPr>
          <p:cNvPr id="110" name="Google Shape;110;p15"/>
          <p:cNvSpPr/>
          <p:nvPr/>
        </p:nvSpPr>
        <p:spPr>
          <a:xfrm>
            <a:off x="7754422" y="5030391"/>
            <a:ext cx="516159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チャットエチケットの教育</a:t>
            </a:r>
            <a:endParaRPr b="0" i="0" sz="1750" u="none" cap="none" strike="noStrike"/>
          </a:p>
        </p:txBody>
      </p:sp>
      <p:pic>
        <p:nvPicPr>
          <p:cNvPr descr="preencoded.png" id="111" name="Google Shape;11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0190" y="5674042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7754422" y="590085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フィードバック収集</a:t>
            </a:r>
            <a:endParaRPr b="0" i="0" sz="2200" u="none" cap="none" strike="noStrike"/>
          </a:p>
        </p:txBody>
      </p:sp>
      <p:sp>
        <p:nvSpPr>
          <p:cNvPr id="113" name="Google Shape;113;p15"/>
          <p:cNvSpPr/>
          <p:nvPr/>
        </p:nvSpPr>
        <p:spPr>
          <a:xfrm>
            <a:off x="7754422" y="6391275"/>
            <a:ext cx="516159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定期的な改善会議の開催</a:t>
            </a:r>
            <a:endParaRPr b="0" i="0" sz="1750" u="none" cap="none" strike="noStrike"/>
          </a:p>
        </p:txBody>
      </p:sp>
      <p:pic>
        <p:nvPicPr>
          <p:cNvPr descr="preencoded.png" id="114" name="Google Shape;11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793790" y="1270278"/>
            <a:ext cx="6236732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適切なツール選定と管理</a:t>
            </a:r>
            <a:endParaRPr b="0" i="0" sz="4450" u="none" cap="none" strike="noStrike"/>
          </a:p>
        </p:txBody>
      </p:sp>
      <p:sp>
        <p:nvSpPr>
          <p:cNvPr id="122" name="Google Shape;122;p16"/>
          <p:cNvSpPr/>
          <p:nvPr/>
        </p:nvSpPr>
        <p:spPr>
          <a:xfrm>
            <a:off x="793790" y="2319218"/>
            <a:ext cx="3664863" cy="2206585"/>
          </a:xfrm>
          <a:prstGeom prst="roundRect">
            <a:avLst>
              <a:gd fmla="val 4317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1028224" y="255365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選定基準</a:t>
            </a:r>
            <a:endParaRPr b="0" i="0" sz="2200" u="none" cap="none" strike="noStrike"/>
          </a:p>
        </p:txBody>
      </p:sp>
      <p:sp>
        <p:nvSpPr>
          <p:cNvPr id="124" name="Google Shape;124;p16"/>
          <p:cNvSpPr/>
          <p:nvPr/>
        </p:nvSpPr>
        <p:spPr>
          <a:xfrm>
            <a:off x="1028224" y="3044071"/>
            <a:ext cx="31959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セキュリティ機能</a:t>
            </a:r>
            <a:endParaRPr b="0" i="0" sz="1750" u="none" cap="none" strike="noStrike"/>
          </a:p>
        </p:txBody>
      </p:sp>
      <p:sp>
        <p:nvSpPr>
          <p:cNvPr id="125" name="Google Shape;125;p16"/>
          <p:cNvSpPr/>
          <p:nvPr/>
        </p:nvSpPr>
        <p:spPr>
          <a:xfrm>
            <a:off x="1028224" y="3486269"/>
            <a:ext cx="31959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他ツールとの統合性</a:t>
            </a:r>
            <a:endParaRPr b="0" i="0" sz="1750" u="none" cap="none" strike="noStrike"/>
          </a:p>
        </p:txBody>
      </p:sp>
      <p:sp>
        <p:nvSpPr>
          <p:cNvPr id="126" name="Google Shape;126;p16"/>
          <p:cNvSpPr/>
          <p:nvPr/>
        </p:nvSpPr>
        <p:spPr>
          <a:xfrm>
            <a:off x="1028224" y="3928467"/>
            <a:ext cx="31959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カスタマイズ性</a:t>
            </a:r>
            <a:endParaRPr b="0" i="0" sz="1750" u="none" cap="none" strike="noStrike"/>
          </a:p>
        </p:txBody>
      </p:sp>
      <p:sp>
        <p:nvSpPr>
          <p:cNvPr id="127" name="Google Shape;127;p16"/>
          <p:cNvSpPr/>
          <p:nvPr/>
        </p:nvSpPr>
        <p:spPr>
          <a:xfrm>
            <a:off x="4685467" y="2319218"/>
            <a:ext cx="3664863" cy="2206585"/>
          </a:xfrm>
          <a:prstGeom prst="roundRect">
            <a:avLst>
              <a:gd fmla="val 4317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4919901" y="255365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効果的な運用</a:t>
            </a:r>
            <a:endParaRPr b="0" i="0" sz="2200" u="none" cap="none" strike="noStrike"/>
          </a:p>
        </p:txBody>
      </p:sp>
      <p:sp>
        <p:nvSpPr>
          <p:cNvPr id="129" name="Google Shape;129;p16"/>
          <p:cNvSpPr/>
          <p:nvPr/>
        </p:nvSpPr>
        <p:spPr>
          <a:xfrm>
            <a:off x="4919901" y="3044071"/>
            <a:ext cx="31959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定期的なアップデート</a:t>
            </a:r>
            <a:endParaRPr b="0" i="0" sz="1750" u="none" cap="none" strike="noStrike"/>
          </a:p>
        </p:txBody>
      </p:sp>
      <p:sp>
        <p:nvSpPr>
          <p:cNvPr id="130" name="Google Shape;130;p16"/>
          <p:cNvSpPr/>
          <p:nvPr/>
        </p:nvSpPr>
        <p:spPr>
          <a:xfrm>
            <a:off x="4919901" y="3486269"/>
            <a:ext cx="31959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アクセス権限管理</a:t>
            </a:r>
            <a:endParaRPr b="0" i="0" sz="1750" u="none" cap="none" strike="noStrike"/>
          </a:p>
        </p:txBody>
      </p:sp>
      <p:sp>
        <p:nvSpPr>
          <p:cNvPr id="131" name="Google Shape;131;p16"/>
          <p:cNvSpPr/>
          <p:nvPr/>
        </p:nvSpPr>
        <p:spPr>
          <a:xfrm>
            <a:off x="4919901" y="3928467"/>
            <a:ext cx="319599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チャンネル整理</a:t>
            </a:r>
            <a:endParaRPr b="0" i="0" sz="1750" u="none" cap="none" strike="noStrike"/>
          </a:p>
        </p:txBody>
      </p:sp>
      <p:sp>
        <p:nvSpPr>
          <p:cNvPr id="132" name="Google Shape;132;p16"/>
          <p:cNvSpPr/>
          <p:nvPr/>
        </p:nvSpPr>
        <p:spPr>
          <a:xfrm>
            <a:off x="793790" y="4752618"/>
            <a:ext cx="7556421" cy="2206585"/>
          </a:xfrm>
          <a:prstGeom prst="roundRect">
            <a:avLst>
              <a:gd fmla="val 4317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1028224" y="498705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継続的な見直し</a:t>
            </a:r>
            <a:endParaRPr b="0" i="0" sz="2200" u="none" cap="none" strike="noStrike"/>
          </a:p>
        </p:txBody>
      </p:sp>
      <p:sp>
        <p:nvSpPr>
          <p:cNvPr id="134" name="Google Shape;134;p16"/>
          <p:cNvSpPr/>
          <p:nvPr/>
        </p:nvSpPr>
        <p:spPr>
          <a:xfrm>
            <a:off x="1028224" y="5477470"/>
            <a:ext cx="708755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使用状況の監視</a:t>
            </a:r>
            <a:endParaRPr b="0" i="0" sz="1750" u="none" cap="none" strike="noStrike"/>
          </a:p>
        </p:txBody>
      </p:sp>
      <p:sp>
        <p:nvSpPr>
          <p:cNvPr id="135" name="Google Shape;135;p16"/>
          <p:cNvSpPr/>
          <p:nvPr/>
        </p:nvSpPr>
        <p:spPr>
          <a:xfrm>
            <a:off x="1028224" y="5919668"/>
            <a:ext cx="708755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定期的なバックアップ</a:t>
            </a:r>
            <a:endParaRPr b="0" i="0" sz="1750" u="none" cap="none" strike="noStrike"/>
          </a:p>
        </p:txBody>
      </p:sp>
      <p:sp>
        <p:nvSpPr>
          <p:cNvPr id="136" name="Google Shape;136;p16"/>
          <p:cNvSpPr/>
          <p:nvPr/>
        </p:nvSpPr>
        <p:spPr>
          <a:xfrm>
            <a:off x="1028224" y="6361867"/>
            <a:ext cx="708755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不要チャンネルの整理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/>
          <p:nvPr/>
        </p:nvSpPr>
        <p:spPr>
          <a:xfrm>
            <a:off x="793790" y="1412200"/>
            <a:ext cx="6803708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成功のための重要ポイント</a:t>
            </a:r>
            <a:endParaRPr b="0" i="0" sz="4450" u="none" cap="none" strike="noStrike"/>
          </a:p>
        </p:txBody>
      </p:sp>
      <p:sp>
        <p:nvSpPr>
          <p:cNvPr id="143" name="Google Shape;143;p17"/>
          <p:cNvSpPr/>
          <p:nvPr/>
        </p:nvSpPr>
        <p:spPr>
          <a:xfrm>
            <a:off x="1558171" y="312348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明確なルール</a:t>
            </a:r>
            <a:endParaRPr b="0" i="0" sz="2200" u="none" cap="none" strike="noStrike"/>
          </a:p>
        </p:txBody>
      </p:sp>
      <p:sp>
        <p:nvSpPr>
          <p:cNvPr id="144" name="Google Shape;144;p17"/>
          <p:cNvSpPr/>
          <p:nvPr/>
        </p:nvSpPr>
        <p:spPr>
          <a:xfrm>
            <a:off x="793790" y="3613904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組織全体での一貫性</a:t>
            </a:r>
            <a:endParaRPr b="0" i="0" sz="1750" u="none" cap="none" strike="noStrike"/>
          </a:p>
        </p:txBody>
      </p:sp>
      <p:pic>
        <p:nvPicPr>
          <p:cNvPr descr="preencoded.png" id="145" name="Google Shape;1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6" name="Google Shape;14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1324" y="3268861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/>
          <p:nvPr/>
        </p:nvSpPr>
        <p:spPr>
          <a:xfrm>
            <a:off x="9316403" y="312348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適切なツール</a:t>
            </a:r>
            <a:endParaRPr b="0" i="0" sz="2200" u="none" cap="none" strike="noStrike"/>
          </a:p>
        </p:txBody>
      </p:sp>
      <p:sp>
        <p:nvSpPr>
          <p:cNvPr id="148" name="Google Shape;148;p17"/>
          <p:cNvSpPr/>
          <p:nvPr/>
        </p:nvSpPr>
        <p:spPr>
          <a:xfrm>
            <a:off x="9316403" y="3613904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組織のニーズに合った選択</a:t>
            </a:r>
            <a:endParaRPr b="0" i="0" sz="1750" u="none" cap="none" strike="noStrike"/>
          </a:p>
        </p:txBody>
      </p:sp>
      <p:pic>
        <p:nvPicPr>
          <p:cNvPr descr="preencoded.png" id="149" name="Google Shape;14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0" name="Google Shape;15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00035" y="3629858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/>
          <p:nvPr/>
        </p:nvSpPr>
        <p:spPr>
          <a:xfrm>
            <a:off x="9316403" y="541496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継続的教育</a:t>
            </a:r>
            <a:endParaRPr b="0" i="0" sz="2200" u="none" cap="none" strike="noStrike"/>
          </a:p>
        </p:txBody>
      </p:sp>
      <p:sp>
        <p:nvSpPr>
          <p:cNvPr id="152" name="Google Shape;152;p17"/>
          <p:cNvSpPr/>
          <p:nvPr/>
        </p:nvSpPr>
        <p:spPr>
          <a:xfrm>
            <a:off x="9316403" y="5905381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スキル向上の機会提供</a:t>
            </a:r>
            <a:endParaRPr b="0" i="0" sz="1750" u="none" cap="none" strike="noStrike"/>
          </a:p>
        </p:txBody>
      </p:sp>
      <p:pic>
        <p:nvPicPr>
          <p:cNvPr descr="preencoded.png" id="153" name="Google Shape;15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4" name="Google Shape;15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39037" y="5698569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/>
          <p:nvPr/>
        </p:nvSpPr>
        <p:spPr>
          <a:xfrm>
            <a:off x="1558171" y="541496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定期的見直し</a:t>
            </a:r>
            <a:endParaRPr b="0" i="0" sz="2200" u="none" cap="none" strike="noStrike"/>
          </a:p>
        </p:txBody>
      </p:sp>
      <p:sp>
        <p:nvSpPr>
          <p:cNvPr id="156" name="Google Shape;156;p17"/>
          <p:cNvSpPr/>
          <p:nvPr/>
        </p:nvSpPr>
        <p:spPr>
          <a:xfrm>
            <a:off x="793790" y="5905381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運用方法の改善</a:t>
            </a:r>
            <a:endParaRPr b="0" i="0" sz="1750" u="none" cap="none" strike="noStrike"/>
          </a:p>
        </p:txBody>
      </p:sp>
      <p:pic>
        <p:nvPicPr>
          <p:cNvPr descr="preencoded.png" id="157" name="Google Shape;157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8" name="Google Shape;158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70327" y="5337572"/>
            <a:ext cx="339328" cy="424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9" name="Google Shape;159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5" name="Google Shape;16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/>
          <p:nvPr/>
        </p:nvSpPr>
        <p:spPr>
          <a:xfrm>
            <a:off x="793790" y="636151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よくある質問と回答</a:t>
            </a:r>
            <a:endParaRPr b="0" i="0" sz="4450" u="none" cap="none" strike="noStrike"/>
          </a:p>
        </p:txBody>
      </p:sp>
      <p:sp>
        <p:nvSpPr>
          <p:cNvPr id="167" name="Google Shape;167;p18"/>
          <p:cNvSpPr/>
          <p:nvPr/>
        </p:nvSpPr>
        <p:spPr>
          <a:xfrm>
            <a:off x="1048941" y="1685092"/>
            <a:ext cx="30480" cy="5908238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1273612" y="2180153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793790" y="1940243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878860" y="1982748"/>
            <a:ext cx="340162" cy="425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650"/>
              <a:buFont typeface="Barlow"/>
              <a:buNone/>
            </a:pPr>
            <a:r>
              <a:rPr b="1" i="0" lang="en-US" sz="265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0" i="0" sz="2650" u="none" cap="none" strike="noStrike"/>
          </a:p>
        </p:txBody>
      </p:sp>
      <p:sp>
        <p:nvSpPr>
          <p:cNvPr id="171" name="Google Shape;171;p18"/>
          <p:cNvSpPr/>
          <p:nvPr/>
        </p:nvSpPr>
        <p:spPr>
          <a:xfrm>
            <a:off x="2183011" y="191190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注意点は？</a:t>
            </a:r>
            <a:endParaRPr b="0" i="0" sz="2200" u="none" cap="none" strike="noStrike"/>
          </a:p>
        </p:txBody>
      </p:sp>
      <p:sp>
        <p:nvSpPr>
          <p:cNvPr id="172" name="Google Shape;172;p18"/>
          <p:cNvSpPr/>
          <p:nvPr/>
        </p:nvSpPr>
        <p:spPr>
          <a:xfrm>
            <a:off x="2183011" y="2402324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簡潔な文章、感情的表現回避、業務時間内利用</a:t>
            </a:r>
            <a:endParaRPr b="0" i="0" sz="1750" u="none" cap="none" strike="noStrike"/>
          </a:p>
        </p:txBody>
      </p:sp>
      <p:sp>
        <p:nvSpPr>
          <p:cNvPr id="173" name="Google Shape;173;p18"/>
          <p:cNvSpPr/>
          <p:nvPr/>
        </p:nvSpPr>
        <p:spPr>
          <a:xfrm>
            <a:off x="1273612" y="3713917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793790" y="3474006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878860" y="3516511"/>
            <a:ext cx="340162" cy="425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650"/>
              <a:buFont typeface="Barlow"/>
              <a:buNone/>
            </a:pPr>
            <a:r>
              <a:rPr b="1" i="0" lang="en-US" sz="265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0" i="0" sz="2650" u="none" cap="none" strike="noStrike"/>
          </a:p>
        </p:txBody>
      </p:sp>
      <p:sp>
        <p:nvSpPr>
          <p:cNvPr id="176" name="Google Shape;176;p18"/>
          <p:cNvSpPr/>
          <p:nvPr/>
        </p:nvSpPr>
        <p:spPr>
          <a:xfrm>
            <a:off x="2183011" y="344566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よくある問題点は？</a:t>
            </a:r>
            <a:endParaRPr b="0" i="0" sz="2200" u="none" cap="none" strike="noStrike"/>
          </a:p>
        </p:txBody>
      </p:sp>
      <p:sp>
        <p:nvSpPr>
          <p:cNvPr id="177" name="Google Shape;177;p18"/>
          <p:cNvSpPr/>
          <p:nvPr/>
        </p:nvSpPr>
        <p:spPr>
          <a:xfrm>
            <a:off x="2183011" y="3936087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集中力低下、情報埋没、誤解発生</a:t>
            </a:r>
            <a:endParaRPr b="0" i="0" sz="1750" u="none" cap="none" strike="noStrike"/>
          </a:p>
        </p:txBody>
      </p:sp>
      <p:sp>
        <p:nvSpPr>
          <p:cNvPr id="178" name="Google Shape;178;p18"/>
          <p:cNvSpPr/>
          <p:nvPr/>
        </p:nvSpPr>
        <p:spPr>
          <a:xfrm>
            <a:off x="1273612" y="5247680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878860" y="5050274"/>
            <a:ext cx="340162" cy="425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650"/>
              <a:buFont typeface="Barlow"/>
              <a:buNone/>
            </a:pPr>
            <a:r>
              <a:rPr b="1" i="0" lang="en-US" sz="265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0" i="0" sz="2650" u="none" cap="none" strike="noStrike"/>
          </a:p>
        </p:txBody>
      </p:sp>
      <p:sp>
        <p:nvSpPr>
          <p:cNvPr id="181" name="Google Shape;181;p18"/>
          <p:cNvSpPr/>
          <p:nvPr/>
        </p:nvSpPr>
        <p:spPr>
          <a:xfrm>
            <a:off x="2183011" y="497943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誤解防止策は？</a:t>
            </a:r>
            <a:endParaRPr b="0" i="0" sz="2200" u="none" cap="none" strike="noStrike"/>
          </a:p>
        </p:txBody>
      </p:sp>
      <p:sp>
        <p:nvSpPr>
          <p:cNvPr id="182" name="Google Shape;182;p18"/>
          <p:cNvSpPr/>
          <p:nvPr/>
        </p:nvSpPr>
        <p:spPr>
          <a:xfrm>
            <a:off x="2183011" y="5469850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明確簡潔な文章、視覚的整理、確認の習慣</a:t>
            </a:r>
            <a:endParaRPr b="0" i="0" sz="1750" u="none" cap="none" strike="noStrike"/>
          </a:p>
        </p:txBody>
      </p:sp>
      <p:sp>
        <p:nvSpPr>
          <p:cNvPr id="183" name="Google Shape;183;p18"/>
          <p:cNvSpPr/>
          <p:nvPr/>
        </p:nvSpPr>
        <p:spPr>
          <a:xfrm>
            <a:off x="1273612" y="6781443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793790" y="6541532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878860" y="6584037"/>
            <a:ext cx="340162" cy="425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650"/>
              <a:buFont typeface="Barlow"/>
              <a:buNone/>
            </a:pPr>
            <a:r>
              <a:rPr b="1" i="0" lang="en-US" sz="265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4</a:t>
            </a:r>
            <a:endParaRPr b="0" i="0" sz="2650" u="none" cap="none" strike="noStrike"/>
          </a:p>
        </p:txBody>
      </p:sp>
      <p:sp>
        <p:nvSpPr>
          <p:cNvPr id="186" name="Google Shape;186;p18"/>
          <p:cNvSpPr/>
          <p:nvPr/>
        </p:nvSpPr>
        <p:spPr>
          <a:xfrm>
            <a:off x="2183011" y="651319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効率的運用方法は？</a:t>
            </a:r>
            <a:endParaRPr b="0" i="0" sz="2200" u="none" cap="none" strike="noStrike"/>
          </a:p>
        </p:txBody>
      </p:sp>
      <p:sp>
        <p:nvSpPr>
          <p:cNvPr id="187" name="Google Shape;187;p18"/>
          <p:cNvSpPr/>
          <p:nvPr/>
        </p:nvSpPr>
        <p:spPr>
          <a:xfrm>
            <a:off x="2183011" y="7003613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明確なルール設定、ツールごとの役割分担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