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8229600" cx="14630400"/>
  <p:notesSz cx="8229600" cy="14630400"/>
  <p:embeddedFontLst>
    <p:embeddedFont>
      <p:font typeface="Montserrat"/>
      <p:regular r:id="rId13"/>
      <p:bold r:id="rId14"/>
      <p:italic r:id="rId15"/>
      <p:boldItalic r:id="rId16"/>
    </p:embeddedFont>
    <p:embeddedFont>
      <p:font typeface="Barlow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Barlow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Barlow-italic.fntdata"/><Relationship Id="rId6" Type="http://schemas.openxmlformats.org/officeDocument/2006/relationships/slide" Target="slides/slide2.xml"/><Relationship Id="rId18" Type="http://schemas.openxmlformats.org/officeDocument/2006/relationships/font" Target="fonts/Barlow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/>
              <a:t>‹#›</a:t>
            </a:fld>
            <a:endParaRPr b="0" i="0" sz="1200" u="none" cap="none" strike="noStrike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" name="Google Shape;3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" name="Google Shape;4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 master">
  <p:cSld name="Slide 1 master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 master">
  <p:cSld name="Slide 2 mast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 master">
  <p:cSld name="Slide 3 mast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 master">
  <p:cSld name="Slide 4 mast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 master">
  <p:cSld name="Slide 5 mast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 master">
  <p:cSld name="Slide 6 mast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 master">
  <p:cSld name="Slide 7 mast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 master">
  <p:cSld name="Slide 8 mast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1" Type="http://schemas.openxmlformats.org/officeDocument/2006/relationships/image" Target="../media/image1.png"/><Relationship Id="rId10" Type="http://schemas.openxmlformats.org/officeDocument/2006/relationships/image" Target="../media/image21.png"/><Relationship Id="rId9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6.png"/><Relationship Id="rId7" Type="http://schemas.openxmlformats.org/officeDocument/2006/relationships/image" Target="../media/image18.png"/><Relationship Id="rId8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9.png"/><Relationship Id="rId7" Type="http://schemas.openxmlformats.org/officeDocument/2006/relationships/image" Target="../media/image19.png"/><Relationship Id="rId8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23.png"/><Relationship Id="rId5" Type="http://schemas.openxmlformats.org/officeDocument/2006/relationships/image" Target="../media/image22.png"/><Relationship Id="rId6" Type="http://schemas.openxmlformats.org/officeDocument/2006/relationships/image" Target="../media/image25.png"/><Relationship Id="rId7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40" name="Google Shape;4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76072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1"/>
          <p:cNvSpPr/>
          <p:nvPr/>
        </p:nvSpPr>
        <p:spPr>
          <a:xfrm>
            <a:off x="6280190" y="2011204"/>
            <a:ext cx="6635829" cy="2126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445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上司・取引先への適切な敬語表現とメールの書き方</a:t>
            </a:r>
            <a:endParaRPr b="0" i="0" sz="4450" u="none" cap="none" strike="noStrike"/>
          </a:p>
        </p:txBody>
      </p:sp>
      <p:sp>
        <p:nvSpPr>
          <p:cNvPr id="42" name="Google Shape;42;p11"/>
          <p:cNvSpPr/>
          <p:nvPr/>
        </p:nvSpPr>
        <p:spPr>
          <a:xfrm>
            <a:off x="6280190" y="4477703"/>
            <a:ext cx="6635829" cy="1088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ビジネスの世界では、適切なコミュニケーションが成功の鍵です。敬語の正しい使用と丁寧なメール構成が、相手への敬意を示し、円滑な業務遂行につながります。</a:t>
            </a:r>
            <a:endParaRPr b="0" i="0" sz="1750" u="none" cap="none" strike="noStrike"/>
          </a:p>
        </p:txBody>
      </p:sp>
      <p:sp>
        <p:nvSpPr>
          <p:cNvPr id="43" name="Google Shape;43;p11"/>
          <p:cNvSpPr/>
          <p:nvPr/>
        </p:nvSpPr>
        <p:spPr>
          <a:xfrm>
            <a:off x="6280190" y="5838468"/>
            <a:ext cx="362903" cy="362903"/>
          </a:xfrm>
          <a:prstGeom prst="roundRect">
            <a:avLst>
              <a:gd fmla="val 25194296" name="adj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4" name="Google Shape;4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44500" y="22860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50" name="Google Shape;5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297692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2"/>
          <p:cNvSpPr/>
          <p:nvPr/>
        </p:nvSpPr>
        <p:spPr>
          <a:xfrm>
            <a:off x="793790" y="4272201"/>
            <a:ext cx="8504634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445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上司へのメールにおける敬語表現</a:t>
            </a:r>
            <a:endParaRPr b="0" i="0" sz="4450" u="none" cap="none" strike="noStrike"/>
          </a:p>
        </p:txBody>
      </p:sp>
      <p:sp>
        <p:nvSpPr>
          <p:cNvPr id="52" name="Google Shape;52;p12"/>
          <p:cNvSpPr/>
          <p:nvPr/>
        </p:nvSpPr>
        <p:spPr>
          <a:xfrm>
            <a:off x="793790" y="5576292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2"/>
          <p:cNvSpPr/>
          <p:nvPr/>
        </p:nvSpPr>
        <p:spPr>
          <a:xfrm>
            <a:off x="1530906" y="5576292"/>
            <a:ext cx="3400544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尊敬語と謙譲語の使い分け</a:t>
            </a:r>
            <a:endParaRPr b="0" i="0" sz="2200" u="none" cap="none" strike="noStrike"/>
          </a:p>
        </p:txBody>
      </p:sp>
      <p:sp>
        <p:nvSpPr>
          <p:cNvPr id="54" name="Google Shape;54;p12"/>
          <p:cNvSpPr/>
          <p:nvPr/>
        </p:nvSpPr>
        <p:spPr>
          <a:xfrm>
            <a:off x="1530906" y="6066711"/>
            <a:ext cx="3459242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上司の行動は尊敬語、自分の行動は謙譲語で</a:t>
            </a:r>
            <a:endParaRPr b="0" i="0" sz="1750" u="none" cap="none" strike="noStrike"/>
          </a:p>
        </p:txBody>
      </p:sp>
      <p:sp>
        <p:nvSpPr>
          <p:cNvPr id="55" name="Google Shape;55;p12"/>
          <p:cNvSpPr/>
          <p:nvPr/>
        </p:nvSpPr>
        <p:spPr>
          <a:xfrm>
            <a:off x="5216962" y="5576292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2"/>
          <p:cNvSpPr/>
          <p:nvPr/>
        </p:nvSpPr>
        <p:spPr>
          <a:xfrm>
            <a:off x="5954078" y="5576292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簡潔な文章構成</a:t>
            </a:r>
            <a:endParaRPr b="0" i="0" sz="2200" u="none" cap="none" strike="noStrike"/>
          </a:p>
        </p:txBody>
      </p:sp>
      <p:sp>
        <p:nvSpPr>
          <p:cNvPr id="57" name="Google Shape;57;p12"/>
          <p:cNvSpPr/>
          <p:nvPr/>
        </p:nvSpPr>
        <p:spPr>
          <a:xfrm>
            <a:off x="5954078" y="6066711"/>
            <a:ext cx="3459242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要点を絞り、読みやすく</a:t>
            </a:r>
            <a:endParaRPr b="0" i="0" sz="1750" u="none" cap="none" strike="noStrike"/>
          </a:p>
        </p:txBody>
      </p:sp>
      <p:sp>
        <p:nvSpPr>
          <p:cNvPr id="58" name="Google Shape;58;p12"/>
          <p:cNvSpPr/>
          <p:nvPr/>
        </p:nvSpPr>
        <p:spPr>
          <a:xfrm>
            <a:off x="9640133" y="5576292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2"/>
          <p:cNvSpPr/>
          <p:nvPr/>
        </p:nvSpPr>
        <p:spPr>
          <a:xfrm>
            <a:off x="10377249" y="5576292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時間の尊重</a:t>
            </a:r>
            <a:endParaRPr b="0" i="0" sz="2200" u="none" cap="none" strike="noStrike"/>
          </a:p>
        </p:txBody>
      </p:sp>
      <p:sp>
        <p:nvSpPr>
          <p:cNvPr id="60" name="Google Shape;60;p12"/>
          <p:cNvSpPr/>
          <p:nvPr/>
        </p:nvSpPr>
        <p:spPr>
          <a:xfrm>
            <a:off x="10377249" y="6066711"/>
            <a:ext cx="3459242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忙しい上司へはポイントを絞って</a:t>
            </a:r>
            <a:endParaRPr b="0" i="0" sz="1750" u="none" cap="none" strike="noStrike"/>
          </a:p>
        </p:txBody>
      </p:sp>
      <p:pic>
        <p:nvPicPr>
          <p:cNvPr descr="preencoded.png" id="61" name="Google Shape;6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25" y="797945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/>
          <p:nvPr/>
        </p:nvSpPr>
        <p:spPr>
          <a:xfrm>
            <a:off x="793790" y="2239566"/>
            <a:ext cx="5670590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445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取引先へのメール表現</a:t>
            </a:r>
            <a:endParaRPr b="0" i="0" sz="4450" u="none" cap="none" strike="noStrike"/>
          </a:p>
        </p:txBody>
      </p:sp>
      <p:sp>
        <p:nvSpPr>
          <p:cNvPr id="68" name="Google Shape;68;p13"/>
          <p:cNvSpPr/>
          <p:nvPr/>
        </p:nvSpPr>
        <p:spPr>
          <a:xfrm>
            <a:off x="793790" y="3515320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丁寧語と謙譲語の活用</a:t>
            </a:r>
            <a:endParaRPr b="0" i="0" sz="2200" u="none" cap="none" strike="noStrike"/>
          </a:p>
        </p:txBody>
      </p:sp>
      <p:sp>
        <p:nvSpPr>
          <p:cNvPr id="69" name="Google Shape;69;p13"/>
          <p:cNvSpPr/>
          <p:nvPr/>
        </p:nvSpPr>
        <p:spPr>
          <a:xfrm>
            <a:off x="793790" y="4096464"/>
            <a:ext cx="5784413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自社の行動は謙譲語、相手への依頼は丁寧語で</a:t>
            </a:r>
            <a:endParaRPr b="0" i="0" sz="1750" u="none" cap="none" strike="noStrike"/>
          </a:p>
        </p:txBody>
      </p:sp>
      <p:sp>
        <p:nvSpPr>
          <p:cNvPr id="70" name="Google Shape;70;p13"/>
          <p:cNvSpPr/>
          <p:nvPr/>
        </p:nvSpPr>
        <p:spPr>
          <a:xfrm>
            <a:off x="793790" y="4663440"/>
            <a:ext cx="5784413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Char char="•"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丁寧語：お願いいたします</a:t>
            </a:r>
            <a:endParaRPr b="0" i="0" sz="1750" u="none" cap="none" strike="noStrike"/>
          </a:p>
        </p:txBody>
      </p:sp>
      <p:sp>
        <p:nvSpPr>
          <p:cNvPr id="71" name="Google Shape;71;p13"/>
          <p:cNvSpPr/>
          <p:nvPr/>
        </p:nvSpPr>
        <p:spPr>
          <a:xfrm>
            <a:off x="793790" y="5105638"/>
            <a:ext cx="5784413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Char char="•"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謙譲語：ご連絡させていただきます</a:t>
            </a:r>
            <a:endParaRPr b="0" i="0" sz="1750" u="none" cap="none" strike="noStrike"/>
          </a:p>
        </p:txBody>
      </p:sp>
      <p:sp>
        <p:nvSpPr>
          <p:cNvPr id="72" name="Google Shape;72;p13"/>
          <p:cNvSpPr/>
          <p:nvPr/>
        </p:nvSpPr>
        <p:spPr>
          <a:xfrm>
            <a:off x="7139226" y="3515320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ビジネス文書の構成</a:t>
            </a:r>
            <a:endParaRPr b="0" i="0" sz="2200" u="none" cap="none" strike="noStrike"/>
          </a:p>
        </p:txBody>
      </p:sp>
      <p:sp>
        <p:nvSpPr>
          <p:cNvPr id="73" name="Google Shape;73;p13"/>
          <p:cNvSpPr/>
          <p:nvPr/>
        </p:nvSpPr>
        <p:spPr>
          <a:xfrm>
            <a:off x="7139226" y="4096464"/>
            <a:ext cx="5784413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件名、宛名、本文、結び、署名を明確に</a:t>
            </a:r>
            <a:endParaRPr b="0" i="0" sz="1750" u="none" cap="none" strike="noStrike"/>
          </a:p>
        </p:txBody>
      </p:sp>
      <p:sp>
        <p:nvSpPr>
          <p:cNvPr id="74" name="Google Shape;74;p13"/>
          <p:cNvSpPr/>
          <p:nvPr/>
        </p:nvSpPr>
        <p:spPr>
          <a:xfrm>
            <a:off x="7139226" y="4663440"/>
            <a:ext cx="5784413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Char char="•"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件名は具体的に</a:t>
            </a:r>
            <a:endParaRPr b="0" i="0" sz="1750" u="none" cap="none" strike="noStrike"/>
          </a:p>
        </p:txBody>
      </p:sp>
      <p:sp>
        <p:nvSpPr>
          <p:cNvPr id="75" name="Google Shape;75;p13"/>
          <p:cNvSpPr/>
          <p:nvPr/>
        </p:nvSpPr>
        <p:spPr>
          <a:xfrm>
            <a:off x="7139226" y="5105638"/>
            <a:ext cx="5784413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Char char="•"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本文は簡潔に</a:t>
            </a:r>
            <a:endParaRPr b="0" i="0" sz="1750" u="none" cap="none" strike="noStrike"/>
          </a:p>
        </p:txBody>
      </p:sp>
      <p:sp>
        <p:nvSpPr>
          <p:cNvPr id="76" name="Google Shape;76;p13"/>
          <p:cNvSpPr/>
          <p:nvPr/>
        </p:nvSpPr>
        <p:spPr>
          <a:xfrm>
            <a:off x="7139226" y="5547836"/>
            <a:ext cx="5784413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Char char="•"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署名は詳細に</a:t>
            </a:r>
            <a:endParaRPr b="0" i="0" sz="1750" u="none" cap="none" strike="noStrike"/>
          </a:p>
        </p:txBody>
      </p:sp>
      <p:pic>
        <p:nvPicPr>
          <p:cNvPr descr="preencoded.png" id="77" name="Google Shape;7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44500" y="22860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/>
          <p:nvPr/>
        </p:nvSpPr>
        <p:spPr>
          <a:xfrm>
            <a:off x="793790" y="1412200"/>
            <a:ext cx="8504634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445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状況に応じた敬語表現の使い分け</a:t>
            </a:r>
            <a:endParaRPr b="0" i="0" sz="4450" u="none" cap="none" strike="noStrike"/>
          </a:p>
        </p:txBody>
      </p:sp>
      <p:sp>
        <p:nvSpPr>
          <p:cNvPr id="84" name="Google Shape;84;p14"/>
          <p:cNvSpPr/>
          <p:nvPr/>
        </p:nvSpPr>
        <p:spPr>
          <a:xfrm>
            <a:off x="1558171" y="3032760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上司への報告</a:t>
            </a:r>
            <a:endParaRPr b="0" i="0" sz="2200" u="none" cap="none" strike="noStrike"/>
          </a:p>
        </p:txBody>
      </p:sp>
      <p:sp>
        <p:nvSpPr>
          <p:cNvPr id="85" name="Google Shape;85;p14"/>
          <p:cNvSpPr/>
          <p:nvPr/>
        </p:nvSpPr>
        <p:spPr>
          <a:xfrm>
            <a:off x="793790" y="3523178"/>
            <a:ext cx="3599617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丁寧な敬語で簡潔に</a:t>
            </a:r>
            <a:endParaRPr b="0" i="0" sz="1750" u="none" cap="none" strike="noStrike"/>
          </a:p>
        </p:txBody>
      </p:sp>
      <p:pic>
        <p:nvPicPr>
          <p:cNvPr descr="preencoded.png" id="86" name="Google Shape;8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3568" y="2574608"/>
            <a:ext cx="4242673" cy="42426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7" name="Google Shape;8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35228" y="3433763"/>
            <a:ext cx="339328" cy="42422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4"/>
          <p:cNvSpPr/>
          <p:nvPr/>
        </p:nvSpPr>
        <p:spPr>
          <a:xfrm>
            <a:off x="9316403" y="3032760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取引先への依頼</a:t>
            </a:r>
            <a:endParaRPr b="0" i="0" sz="2200" u="none" cap="none" strike="noStrike"/>
          </a:p>
        </p:txBody>
      </p:sp>
      <p:sp>
        <p:nvSpPr>
          <p:cNvPr id="89" name="Google Shape;89;p14"/>
          <p:cNvSpPr/>
          <p:nvPr/>
        </p:nvSpPr>
        <p:spPr>
          <a:xfrm>
            <a:off x="9316403" y="3523178"/>
            <a:ext cx="3599617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最大限の敬意を示す表現で</a:t>
            </a:r>
            <a:endParaRPr b="0" i="0" sz="1750" u="none" cap="none" strike="noStrike"/>
          </a:p>
        </p:txBody>
      </p:sp>
      <p:pic>
        <p:nvPicPr>
          <p:cNvPr descr="preencoded.png" id="90" name="Google Shape;90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33568" y="2574608"/>
            <a:ext cx="4242673" cy="42426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91" name="Google Shape;91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35133" y="3433763"/>
            <a:ext cx="339328" cy="42422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/>
          <p:nvPr/>
        </p:nvSpPr>
        <p:spPr>
          <a:xfrm>
            <a:off x="9316403" y="5324237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同僚への連絡</a:t>
            </a:r>
            <a:endParaRPr b="0" i="0" sz="2200" u="none" cap="none" strike="noStrike"/>
          </a:p>
        </p:txBody>
      </p:sp>
      <p:sp>
        <p:nvSpPr>
          <p:cNvPr id="93" name="Google Shape;93;p14"/>
          <p:cNvSpPr/>
          <p:nvPr/>
        </p:nvSpPr>
        <p:spPr>
          <a:xfrm>
            <a:off x="9316403" y="5814655"/>
            <a:ext cx="3599617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適度に丁寧な表現で</a:t>
            </a:r>
            <a:endParaRPr b="0" i="0" sz="1750" u="none" cap="none" strike="noStrike"/>
          </a:p>
        </p:txBody>
      </p:sp>
      <p:pic>
        <p:nvPicPr>
          <p:cNvPr descr="preencoded.png" id="94" name="Google Shape;94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33568" y="2574608"/>
            <a:ext cx="4242673" cy="42426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95" name="Google Shape;95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735133" y="5533668"/>
            <a:ext cx="339328" cy="42422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/>
          <p:nvPr/>
        </p:nvSpPr>
        <p:spPr>
          <a:xfrm>
            <a:off x="1558171" y="5142786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目的別表現</a:t>
            </a:r>
            <a:endParaRPr b="0" i="0" sz="2200" u="none" cap="none" strike="noStrike"/>
          </a:p>
        </p:txBody>
      </p:sp>
      <p:sp>
        <p:nvSpPr>
          <p:cNvPr id="97" name="Google Shape;97;p14"/>
          <p:cNvSpPr/>
          <p:nvPr/>
        </p:nvSpPr>
        <p:spPr>
          <a:xfrm>
            <a:off x="793790" y="5633204"/>
            <a:ext cx="3599617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報告・依頼・お詫び・提案で使い分け</a:t>
            </a:r>
            <a:endParaRPr b="0" i="0" sz="1750" u="none" cap="none" strike="noStrike"/>
          </a:p>
        </p:txBody>
      </p:sp>
      <p:pic>
        <p:nvPicPr>
          <p:cNvPr descr="preencoded.png" id="98" name="Google Shape;98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733568" y="2574608"/>
            <a:ext cx="4242673" cy="42426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99" name="Google Shape;99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635228" y="5533668"/>
            <a:ext cx="339328" cy="424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00" name="Google Shape;100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3144500" y="22860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06" name="Google Shape;10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231576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/>
          <p:nvPr/>
        </p:nvSpPr>
        <p:spPr>
          <a:xfrm>
            <a:off x="617458" y="2692360"/>
            <a:ext cx="6615113" cy="5513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637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3450"/>
              <a:buFont typeface="Barlow"/>
              <a:buNone/>
            </a:pPr>
            <a:r>
              <a:rPr b="1" i="0" lang="en-US" sz="345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効果的なビジネスメールの書き方</a:t>
            </a:r>
            <a:endParaRPr b="0" i="0" sz="3450" u="none" cap="none" strike="noStrike"/>
          </a:p>
        </p:txBody>
      </p:sp>
      <p:pic>
        <p:nvPicPr>
          <p:cNvPr descr="preencoded.png" id="108" name="Google Shape;10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458" y="3508296"/>
            <a:ext cx="882134" cy="105858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/>
          <p:nvPr/>
        </p:nvSpPr>
        <p:spPr>
          <a:xfrm>
            <a:off x="1764149" y="3684627"/>
            <a:ext cx="2205514" cy="275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47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00"/>
              <a:buFont typeface="Barlow"/>
              <a:buNone/>
            </a:pPr>
            <a:r>
              <a:rPr b="1" i="0" lang="en-US" sz="17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明確な件名</a:t>
            </a:r>
            <a:endParaRPr b="0" i="0" sz="1700" u="none" cap="none" strike="noStrike"/>
          </a:p>
        </p:txBody>
      </p:sp>
      <p:sp>
        <p:nvSpPr>
          <p:cNvPr id="110" name="Google Shape;110;p15"/>
          <p:cNvSpPr/>
          <p:nvPr/>
        </p:nvSpPr>
        <p:spPr>
          <a:xfrm>
            <a:off x="1764149" y="4066103"/>
            <a:ext cx="12248793" cy="2822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962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350"/>
              <a:buFont typeface="Montserrat"/>
              <a:buNone/>
            </a:pPr>
            <a:r>
              <a:rPr b="0" i="0" lang="en-US" sz="13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内容が一目でわかる具体的な件名</a:t>
            </a:r>
            <a:endParaRPr b="0" i="0" sz="1350" u="none" cap="none" strike="noStrike"/>
          </a:p>
        </p:txBody>
      </p:sp>
      <p:pic>
        <p:nvPicPr>
          <p:cNvPr descr="preencoded.png" id="111" name="Google Shape;11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7458" y="4566880"/>
            <a:ext cx="882134" cy="105858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/>
          <p:nvPr/>
        </p:nvSpPr>
        <p:spPr>
          <a:xfrm>
            <a:off x="1764149" y="4743212"/>
            <a:ext cx="2205514" cy="275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47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00"/>
              <a:buFont typeface="Barlow"/>
              <a:buNone/>
            </a:pPr>
            <a:r>
              <a:rPr b="1" i="0" lang="en-US" sz="17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簡潔な本文</a:t>
            </a:r>
            <a:endParaRPr b="0" i="0" sz="1700" u="none" cap="none" strike="noStrike"/>
          </a:p>
        </p:txBody>
      </p:sp>
      <p:sp>
        <p:nvSpPr>
          <p:cNvPr id="113" name="Google Shape;113;p15"/>
          <p:cNvSpPr/>
          <p:nvPr/>
        </p:nvSpPr>
        <p:spPr>
          <a:xfrm>
            <a:off x="1764149" y="5124688"/>
            <a:ext cx="12248793" cy="2822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962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350"/>
              <a:buFont typeface="Montserrat"/>
              <a:buNone/>
            </a:pPr>
            <a:r>
              <a:rPr b="0" i="0" lang="en-US" sz="13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要点を絞った簡潔な文章</a:t>
            </a:r>
            <a:endParaRPr b="0" i="0" sz="1350" u="none" cap="none" strike="noStrike"/>
          </a:p>
        </p:txBody>
      </p:sp>
      <p:pic>
        <p:nvPicPr>
          <p:cNvPr descr="preencoded.png" id="114" name="Google Shape;114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7458" y="5625465"/>
            <a:ext cx="882134" cy="105858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/>
          <p:nvPr/>
        </p:nvSpPr>
        <p:spPr>
          <a:xfrm>
            <a:off x="1764149" y="5801797"/>
            <a:ext cx="2205514" cy="275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47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00"/>
              <a:buFont typeface="Barlow"/>
              <a:buNone/>
            </a:pPr>
            <a:r>
              <a:rPr b="1" i="0" lang="en-US" sz="17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適切な構成</a:t>
            </a:r>
            <a:endParaRPr b="0" i="0" sz="1700" u="none" cap="none" strike="noStrike"/>
          </a:p>
        </p:txBody>
      </p:sp>
      <p:sp>
        <p:nvSpPr>
          <p:cNvPr id="116" name="Google Shape;116;p15"/>
          <p:cNvSpPr/>
          <p:nvPr/>
        </p:nvSpPr>
        <p:spPr>
          <a:xfrm>
            <a:off x="1764149" y="6183273"/>
            <a:ext cx="12248793" cy="2822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962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350"/>
              <a:buFont typeface="Montserrat"/>
              <a:buNone/>
            </a:pPr>
            <a:r>
              <a:rPr b="0" i="0" lang="en-US" sz="13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挨拶→概要→詳細→依頼→結び</a:t>
            </a:r>
            <a:endParaRPr b="0" i="0" sz="1350" u="none" cap="none" strike="noStrike"/>
          </a:p>
        </p:txBody>
      </p:sp>
      <p:pic>
        <p:nvPicPr>
          <p:cNvPr descr="preencoded.png" id="117" name="Google Shape;117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7458" y="6684050"/>
            <a:ext cx="882134" cy="105858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5"/>
          <p:cNvSpPr/>
          <p:nvPr/>
        </p:nvSpPr>
        <p:spPr>
          <a:xfrm>
            <a:off x="1764149" y="6860381"/>
            <a:ext cx="2205514" cy="275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47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00"/>
              <a:buFont typeface="Barlow"/>
              <a:buNone/>
            </a:pPr>
            <a:r>
              <a:rPr b="1" i="0" lang="en-US" sz="17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送信前確認</a:t>
            </a:r>
            <a:endParaRPr b="0" i="0" sz="1700" u="none" cap="none" strike="noStrike"/>
          </a:p>
        </p:txBody>
      </p:sp>
      <p:sp>
        <p:nvSpPr>
          <p:cNvPr id="119" name="Google Shape;119;p15"/>
          <p:cNvSpPr/>
          <p:nvPr/>
        </p:nvSpPr>
        <p:spPr>
          <a:xfrm>
            <a:off x="1764149" y="7241858"/>
            <a:ext cx="12248793" cy="2822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962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350"/>
              <a:buFont typeface="Montserrat"/>
              <a:buNone/>
            </a:pPr>
            <a:r>
              <a:rPr b="0" i="0" lang="en-US" sz="13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誤字脱字や敬語の確認</a:t>
            </a:r>
            <a:endParaRPr b="0" i="0" sz="1350" u="none" cap="none" strike="noStrike"/>
          </a:p>
        </p:txBody>
      </p:sp>
      <p:pic>
        <p:nvPicPr>
          <p:cNvPr descr="preencoded.png" id="120" name="Google Shape;120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225" y="797945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26" name="Google Shape;12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9680" y="0"/>
            <a:ext cx="576072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/>
          <p:nvPr/>
        </p:nvSpPr>
        <p:spPr>
          <a:xfrm>
            <a:off x="790218" y="622340"/>
            <a:ext cx="5644515" cy="7055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136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00"/>
              <a:buFont typeface="Barlow"/>
              <a:buNone/>
            </a:pPr>
            <a:r>
              <a:rPr b="1" i="0" lang="en-US" sz="440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メールの目的別表現</a:t>
            </a:r>
            <a:endParaRPr b="0" i="0" sz="4400" u="none" cap="none" strike="noStrike"/>
          </a:p>
        </p:txBody>
      </p:sp>
      <p:sp>
        <p:nvSpPr>
          <p:cNvPr id="128" name="Google Shape;128;p16"/>
          <p:cNvSpPr/>
          <p:nvPr/>
        </p:nvSpPr>
        <p:spPr>
          <a:xfrm>
            <a:off x="790218" y="1666518"/>
            <a:ext cx="7563564" cy="1315879"/>
          </a:xfrm>
          <a:prstGeom prst="roundRect">
            <a:avLst>
              <a:gd fmla="val 7206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6"/>
          <p:cNvSpPr/>
          <p:nvPr/>
        </p:nvSpPr>
        <p:spPr>
          <a:xfrm>
            <a:off x="1023580" y="1899880"/>
            <a:ext cx="2822258" cy="352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報告の場合</a:t>
            </a:r>
            <a:endParaRPr b="0" i="0" sz="2200" u="none" cap="none" strike="noStrike"/>
          </a:p>
        </p:txBody>
      </p:sp>
      <p:sp>
        <p:nvSpPr>
          <p:cNvPr id="130" name="Google Shape;130;p16"/>
          <p:cNvSpPr/>
          <p:nvPr/>
        </p:nvSpPr>
        <p:spPr>
          <a:xfrm>
            <a:off x="1023580" y="2387918"/>
            <a:ext cx="7096839" cy="3611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「下記の通りご報告申し上げます」</a:t>
            </a:r>
            <a:endParaRPr b="0" i="0" sz="1750" u="none" cap="none" strike="noStrike"/>
          </a:p>
        </p:txBody>
      </p:sp>
      <p:sp>
        <p:nvSpPr>
          <p:cNvPr id="131" name="Google Shape;131;p16"/>
          <p:cNvSpPr/>
          <p:nvPr/>
        </p:nvSpPr>
        <p:spPr>
          <a:xfrm>
            <a:off x="790218" y="3208139"/>
            <a:ext cx="7563564" cy="1315879"/>
          </a:xfrm>
          <a:prstGeom prst="roundRect">
            <a:avLst>
              <a:gd fmla="val 7206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6"/>
          <p:cNvSpPr/>
          <p:nvPr/>
        </p:nvSpPr>
        <p:spPr>
          <a:xfrm>
            <a:off x="1023580" y="3441502"/>
            <a:ext cx="2822258" cy="352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依頼の場合</a:t>
            </a:r>
            <a:endParaRPr b="0" i="0" sz="2200" u="none" cap="none" strike="noStrike"/>
          </a:p>
        </p:txBody>
      </p:sp>
      <p:sp>
        <p:nvSpPr>
          <p:cNvPr id="133" name="Google Shape;133;p16"/>
          <p:cNvSpPr/>
          <p:nvPr/>
        </p:nvSpPr>
        <p:spPr>
          <a:xfrm>
            <a:off x="1023580" y="3929539"/>
            <a:ext cx="7096839" cy="3611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「お手数ですが、ご協力いただけますと幸いです」</a:t>
            </a:r>
            <a:endParaRPr b="0" i="0" sz="1750" u="none" cap="none" strike="noStrike"/>
          </a:p>
        </p:txBody>
      </p:sp>
      <p:sp>
        <p:nvSpPr>
          <p:cNvPr id="134" name="Google Shape;134;p16"/>
          <p:cNvSpPr/>
          <p:nvPr/>
        </p:nvSpPr>
        <p:spPr>
          <a:xfrm>
            <a:off x="790218" y="4749760"/>
            <a:ext cx="7563564" cy="1315879"/>
          </a:xfrm>
          <a:prstGeom prst="roundRect">
            <a:avLst>
              <a:gd fmla="val 7206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6"/>
          <p:cNvSpPr/>
          <p:nvPr/>
        </p:nvSpPr>
        <p:spPr>
          <a:xfrm>
            <a:off x="1023580" y="4983123"/>
            <a:ext cx="2822258" cy="352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お詫びの場合</a:t>
            </a:r>
            <a:endParaRPr b="0" i="0" sz="2200" u="none" cap="none" strike="noStrike"/>
          </a:p>
        </p:txBody>
      </p:sp>
      <p:sp>
        <p:nvSpPr>
          <p:cNvPr id="136" name="Google Shape;136;p16"/>
          <p:cNvSpPr/>
          <p:nvPr/>
        </p:nvSpPr>
        <p:spPr>
          <a:xfrm>
            <a:off x="1023580" y="5471160"/>
            <a:ext cx="7096839" cy="3611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「誠に申し訳ございませんでした」</a:t>
            </a:r>
            <a:endParaRPr b="0" i="0" sz="1750" u="none" cap="none" strike="noStrike"/>
          </a:p>
        </p:txBody>
      </p:sp>
      <p:sp>
        <p:nvSpPr>
          <p:cNvPr id="137" name="Google Shape;137;p16"/>
          <p:cNvSpPr/>
          <p:nvPr/>
        </p:nvSpPr>
        <p:spPr>
          <a:xfrm>
            <a:off x="790218" y="6291382"/>
            <a:ext cx="7563564" cy="1315879"/>
          </a:xfrm>
          <a:prstGeom prst="roundRect">
            <a:avLst>
              <a:gd fmla="val 7206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6"/>
          <p:cNvSpPr/>
          <p:nvPr/>
        </p:nvSpPr>
        <p:spPr>
          <a:xfrm>
            <a:off x="1023580" y="6524744"/>
            <a:ext cx="2822258" cy="352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提案の場合</a:t>
            </a:r>
            <a:endParaRPr b="0" i="0" sz="2200" u="none" cap="none" strike="noStrike"/>
          </a:p>
        </p:txBody>
      </p:sp>
      <p:sp>
        <p:nvSpPr>
          <p:cNvPr id="139" name="Google Shape;139;p16"/>
          <p:cNvSpPr/>
          <p:nvPr/>
        </p:nvSpPr>
        <p:spPr>
          <a:xfrm>
            <a:off x="1023580" y="7012781"/>
            <a:ext cx="7096839" cy="3611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「以下のプランをご提案させていただきます」</a:t>
            </a:r>
            <a:endParaRPr b="0" i="0" sz="1750" u="none" cap="none" strike="noStrike"/>
          </a:p>
        </p:txBody>
      </p:sp>
      <p:pic>
        <p:nvPicPr>
          <p:cNvPr descr="preencoded.png" id="140" name="Google Shape;14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25" y="797945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46" name="Google Shape;14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9680" y="0"/>
            <a:ext cx="576072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7"/>
          <p:cNvSpPr/>
          <p:nvPr/>
        </p:nvSpPr>
        <p:spPr>
          <a:xfrm>
            <a:off x="793790" y="636151"/>
            <a:ext cx="5670590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445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よくある質問と回答</a:t>
            </a:r>
            <a:endParaRPr b="0" i="0" sz="4450" u="none" cap="none" strike="noStrike"/>
          </a:p>
        </p:txBody>
      </p:sp>
      <p:sp>
        <p:nvSpPr>
          <p:cNvPr id="148" name="Google Shape;148;p17"/>
          <p:cNvSpPr/>
          <p:nvPr/>
        </p:nvSpPr>
        <p:spPr>
          <a:xfrm>
            <a:off x="1048941" y="1685092"/>
            <a:ext cx="30480" cy="5908238"/>
          </a:xfrm>
          <a:prstGeom prst="roundRect">
            <a:avLst>
              <a:gd fmla="val 312558" name="adj"/>
            </a:avLst>
          </a:prstGeom>
          <a:solidFill>
            <a:srgbClr val="D8D4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7"/>
          <p:cNvSpPr/>
          <p:nvPr/>
        </p:nvSpPr>
        <p:spPr>
          <a:xfrm>
            <a:off x="1273612" y="2180153"/>
            <a:ext cx="680442" cy="30480"/>
          </a:xfrm>
          <a:prstGeom prst="roundRect">
            <a:avLst>
              <a:gd fmla="val 312558" name="adj"/>
            </a:avLst>
          </a:prstGeom>
          <a:solidFill>
            <a:srgbClr val="D8D4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7"/>
          <p:cNvSpPr/>
          <p:nvPr/>
        </p:nvSpPr>
        <p:spPr>
          <a:xfrm>
            <a:off x="793790" y="1940243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7"/>
          <p:cNvSpPr/>
          <p:nvPr/>
        </p:nvSpPr>
        <p:spPr>
          <a:xfrm>
            <a:off x="878860" y="1982748"/>
            <a:ext cx="340162" cy="425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650"/>
              <a:buFont typeface="Barlow"/>
              <a:buNone/>
            </a:pPr>
            <a:r>
              <a:rPr b="1" i="0" lang="en-US" sz="265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1</a:t>
            </a:r>
            <a:endParaRPr b="0" i="0" sz="2650" u="none" cap="none" strike="noStrike"/>
          </a:p>
        </p:txBody>
      </p:sp>
      <p:sp>
        <p:nvSpPr>
          <p:cNvPr id="152" name="Google Shape;152;p17"/>
          <p:cNvSpPr/>
          <p:nvPr/>
        </p:nvSpPr>
        <p:spPr>
          <a:xfrm>
            <a:off x="2183011" y="1911906"/>
            <a:ext cx="5644753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「お疲れ様」と「お世話になっております」</a:t>
            </a:r>
            <a:endParaRPr b="0" i="0" sz="2200" u="none" cap="none" strike="noStrike"/>
          </a:p>
        </p:txBody>
      </p:sp>
      <p:sp>
        <p:nvSpPr>
          <p:cNvPr id="153" name="Google Shape;153;p17"/>
          <p:cNvSpPr/>
          <p:nvPr/>
        </p:nvSpPr>
        <p:spPr>
          <a:xfrm>
            <a:off x="2183011" y="2402324"/>
            <a:ext cx="6167199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上司には「お世話になっております」が適切</a:t>
            </a:r>
            <a:endParaRPr b="0" i="0" sz="1750" u="none" cap="none" strike="noStrike"/>
          </a:p>
        </p:txBody>
      </p:sp>
      <p:sp>
        <p:nvSpPr>
          <p:cNvPr id="154" name="Google Shape;154;p17"/>
          <p:cNvSpPr/>
          <p:nvPr/>
        </p:nvSpPr>
        <p:spPr>
          <a:xfrm>
            <a:off x="1273612" y="3713917"/>
            <a:ext cx="680442" cy="30480"/>
          </a:xfrm>
          <a:prstGeom prst="roundRect">
            <a:avLst>
              <a:gd fmla="val 312558" name="adj"/>
            </a:avLst>
          </a:prstGeom>
          <a:solidFill>
            <a:srgbClr val="D8D4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7"/>
          <p:cNvSpPr/>
          <p:nvPr/>
        </p:nvSpPr>
        <p:spPr>
          <a:xfrm>
            <a:off x="793790" y="3474006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7"/>
          <p:cNvSpPr/>
          <p:nvPr/>
        </p:nvSpPr>
        <p:spPr>
          <a:xfrm>
            <a:off x="878860" y="3516511"/>
            <a:ext cx="340162" cy="425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650"/>
              <a:buFont typeface="Barlow"/>
              <a:buNone/>
            </a:pPr>
            <a:r>
              <a:rPr b="1" i="0" lang="en-US" sz="265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2</a:t>
            </a:r>
            <a:endParaRPr b="0" i="0" sz="2650" u="none" cap="none" strike="noStrike"/>
          </a:p>
        </p:txBody>
      </p:sp>
      <p:sp>
        <p:nvSpPr>
          <p:cNvPr id="157" name="Google Shape;157;p17"/>
          <p:cNvSpPr/>
          <p:nvPr/>
        </p:nvSpPr>
        <p:spPr>
          <a:xfrm>
            <a:off x="2183011" y="3445669"/>
            <a:ext cx="4250650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「ご確認お願いします」は失礼？</a:t>
            </a:r>
            <a:endParaRPr b="0" i="0" sz="2200" u="none" cap="none" strike="noStrike"/>
          </a:p>
        </p:txBody>
      </p:sp>
      <p:sp>
        <p:nvSpPr>
          <p:cNvPr id="158" name="Google Shape;158;p17"/>
          <p:cNvSpPr/>
          <p:nvPr/>
        </p:nvSpPr>
        <p:spPr>
          <a:xfrm>
            <a:off x="2183011" y="3936087"/>
            <a:ext cx="6167199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取引先には「ご確認いただけますと幸いです」が適切</a:t>
            </a:r>
            <a:endParaRPr b="0" i="0" sz="1750" u="none" cap="none" strike="noStrike"/>
          </a:p>
        </p:txBody>
      </p:sp>
      <p:sp>
        <p:nvSpPr>
          <p:cNvPr id="159" name="Google Shape;159;p17"/>
          <p:cNvSpPr/>
          <p:nvPr/>
        </p:nvSpPr>
        <p:spPr>
          <a:xfrm>
            <a:off x="1273612" y="5247680"/>
            <a:ext cx="680442" cy="30480"/>
          </a:xfrm>
          <a:prstGeom prst="roundRect">
            <a:avLst>
              <a:gd fmla="val 312558" name="adj"/>
            </a:avLst>
          </a:prstGeom>
          <a:solidFill>
            <a:srgbClr val="D8D4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7"/>
          <p:cNvSpPr/>
          <p:nvPr/>
        </p:nvSpPr>
        <p:spPr>
          <a:xfrm>
            <a:off x="793790" y="5007769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7"/>
          <p:cNvSpPr/>
          <p:nvPr/>
        </p:nvSpPr>
        <p:spPr>
          <a:xfrm>
            <a:off x="878860" y="5050274"/>
            <a:ext cx="340162" cy="425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650"/>
              <a:buFont typeface="Barlow"/>
              <a:buNone/>
            </a:pPr>
            <a:r>
              <a:rPr b="1" i="0" lang="en-US" sz="265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3</a:t>
            </a:r>
            <a:endParaRPr b="0" i="0" sz="2650" u="none" cap="none" strike="noStrike"/>
          </a:p>
        </p:txBody>
      </p:sp>
      <p:sp>
        <p:nvSpPr>
          <p:cNvPr id="162" name="Google Shape;162;p17"/>
          <p:cNvSpPr/>
          <p:nvPr/>
        </p:nvSpPr>
        <p:spPr>
          <a:xfrm>
            <a:off x="2183011" y="4979432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返信が遅れた場合</a:t>
            </a:r>
            <a:endParaRPr b="0" i="0" sz="2200" u="none" cap="none" strike="noStrike"/>
          </a:p>
        </p:txBody>
      </p:sp>
      <p:sp>
        <p:nvSpPr>
          <p:cNvPr id="163" name="Google Shape;163;p17"/>
          <p:cNvSpPr/>
          <p:nvPr/>
        </p:nvSpPr>
        <p:spPr>
          <a:xfrm>
            <a:off x="2183011" y="5469850"/>
            <a:ext cx="6167199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「ご返信が遅くなり、大変申し訳ございませんでした」</a:t>
            </a:r>
            <a:endParaRPr b="0" i="0" sz="1750" u="none" cap="none" strike="noStrike"/>
          </a:p>
        </p:txBody>
      </p:sp>
      <p:sp>
        <p:nvSpPr>
          <p:cNvPr id="164" name="Google Shape;164;p17"/>
          <p:cNvSpPr/>
          <p:nvPr/>
        </p:nvSpPr>
        <p:spPr>
          <a:xfrm>
            <a:off x="1273612" y="6781443"/>
            <a:ext cx="680442" cy="30480"/>
          </a:xfrm>
          <a:prstGeom prst="roundRect">
            <a:avLst>
              <a:gd fmla="val 312558" name="adj"/>
            </a:avLst>
          </a:prstGeom>
          <a:solidFill>
            <a:srgbClr val="D8D4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7"/>
          <p:cNvSpPr/>
          <p:nvPr/>
        </p:nvSpPr>
        <p:spPr>
          <a:xfrm>
            <a:off x="793790" y="6541532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7"/>
          <p:cNvSpPr/>
          <p:nvPr/>
        </p:nvSpPr>
        <p:spPr>
          <a:xfrm>
            <a:off x="878860" y="6584037"/>
            <a:ext cx="340162" cy="425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650"/>
              <a:buFont typeface="Barlow"/>
              <a:buNone/>
            </a:pPr>
            <a:r>
              <a:rPr b="1" i="0" lang="en-US" sz="265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4</a:t>
            </a:r>
            <a:endParaRPr b="0" i="0" sz="2650" u="none" cap="none" strike="noStrike"/>
          </a:p>
        </p:txBody>
      </p:sp>
      <p:sp>
        <p:nvSpPr>
          <p:cNvPr id="167" name="Google Shape;167;p17"/>
          <p:cNvSpPr/>
          <p:nvPr/>
        </p:nvSpPr>
        <p:spPr>
          <a:xfrm>
            <a:off x="2183011" y="6513195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添付忘れの対応</a:t>
            </a:r>
            <a:endParaRPr b="0" i="0" sz="2200" u="none" cap="none" strike="noStrike"/>
          </a:p>
        </p:txBody>
      </p:sp>
      <p:sp>
        <p:nvSpPr>
          <p:cNvPr id="168" name="Google Shape;168;p17"/>
          <p:cNvSpPr/>
          <p:nvPr/>
        </p:nvSpPr>
        <p:spPr>
          <a:xfrm>
            <a:off x="2183011" y="7003613"/>
            <a:ext cx="6167199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「添付漏れがあり、大変失礼いたしました」と再送</a:t>
            </a:r>
            <a:endParaRPr b="0" i="0" sz="1750" u="none" cap="none" strike="noStrike"/>
          </a:p>
        </p:txBody>
      </p:sp>
      <p:pic>
        <p:nvPicPr>
          <p:cNvPr descr="preencoded.png" id="169" name="Google Shape;16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25" y="797945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"/>
          <p:cNvSpPr/>
          <p:nvPr/>
        </p:nvSpPr>
        <p:spPr>
          <a:xfrm>
            <a:off x="793790" y="749617"/>
            <a:ext cx="6236732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445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敬語とメールのポイント</a:t>
            </a:r>
            <a:endParaRPr b="0" i="0" sz="4450" u="none" cap="none" strike="noStrike"/>
          </a:p>
        </p:txBody>
      </p:sp>
      <p:sp>
        <p:nvSpPr>
          <p:cNvPr id="176" name="Google Shape;176;p18"/>
          <p:cNvSpPr/>
          <p:nvPr/>
        </p:nvSpPr>
        <p:spPr>
          <a:xfrm>
            <a:off x="793790" y="1912025"/>
            <a:ext cx="1515189" cy="1306949"/>
          </a:xfrm>
          <a:prstGeom prst="roundRect">
            <a:avLst>
              <a:gd fmla="val 728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77" name="Google Shape;17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1841" y="2366129"/>
            <a:ext cx="318968" cy="39862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8"/>
          <p:cNvSpPr/>
          <p:nvPr/>
        </p:nvSpPr>
        <p:spPr>
          <a:xfrm>
            <a:off x="2535793" y="2138839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相手を尊重</a:t>
            </a:r>
            <a:endParaRPr b="0" i="0" sz="2200" u="none" cap="none" strike="noStrike"/>
          </a:p>
        </p:txBody>
      </p:sp>
      <p:sp>
        <p:nvSpPr>
          <p:cNvPr id="179" name="Google Shape;179;p18"/>
          <p:cNvSpPr/>
          <p:nvPr/>
        </p:nvSpPr>
        <p:spPr>
          <a:xfrm>
            <a:off x="2535793" y="2629257"/>
            <a:ext cx="2947154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相手の立場や状況を常に考慮</a:t>
            </a:r>
            <a:endParaRPr b="0" i="0" sz="1750" u="none" cap="none" strike="noStrike"/>
          </a:p>
        </p:txBody>
      </p:sp>
      <p:sp>
        <p:nvSpPr>
          <p:cNvPr id="180" name="Google Shape;180;p18"/>
          <p:cNvSpPr/>
          <p:nvPr/>
        </p:nvSpPr>
        <p:spPr>
          <a:xfrm>
            <a:off x="2422327" y="3203734"/>
            <a:ext cx="10380345" cy="15240"/>
          </a:xfrm>
          <a:prstGeom prst="roundRect">
            <a:avLst>
              <a:gd fmla="val 625116" name="adj"/>
            </a:avLst>
          </a:prstGeom>
          <a:solidFill>
            <a:srgbClr val="D8D4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8"/>
          <p:cNvSpPr/>
          <p:nvPr/>
        </p:nvSpPr>
        <p:spPr>
          <a:xfrm>
            <a:off x="793790" y="3332321"/>
            <a:ext cx="3030498" cy="1306949"/>
          </a:xfrm>
          <a:prstGeom prst="roundRect">
            <a:avLst>
              <a:gd fmla="val 728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82" name="Google Shape;18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9554" y="3786426"/>
            <a:ext cx="318968" cy="39862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8"/>
          <p:cNvSpPr/>
          <p:nvPr/>
        </p:nvSpPr>
        <p:spPr>
          <a:xfrm>
            <a:off x="4051102" y="3559135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時間を大切に</a:t>
            </a:r>
            <a:endParaRPr b="0" i="0" sz="2200" u="none" cap="none" strike="noStrike"/>
          </a:p>
        </p:txBody>
      </p:sp>
      <p:sp>
        <p:nvSpPr>
          <p:cNvPr id="184" name="Google Shape;184;p18"/>
          <p:cNvSpPr/>
          <p:nvPr/>
        </p:nvSpPr>
        <p:spPr>
          <a:xfrm>
            <a:off x="4051102" y="4049554"/>
            <a:ext cx="3853934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簡潔で明確な表現で相手の時間を尊重</a:t>
            </a:r>
            <a:endParaRPr b="0" i="0" sz="1750" u="none" cap="none" strike="noStrike"/>
          </a:p>
        </p:txBody>
      </p:sp>
      <p:sp>
        <p:nvSpPr>
          <p:cNvPr id="185" name="Google Shape;185;p18"/>
          <p:cNvSpPr/>
          <p:nvPr/>
        </p:nvSpPr>
        <p:spPr>
          <a:xfrm>
            <a:off x="3937635" y="4624030"/>
            <a:ext cx="8865037" cy="15240"/>
          </a:xfrm>
          <a:prstGeom prst="roundRect">
            <a:avLst>
              <a:gd fmla="val 625116" name="adj"/>
            </a:avLst>
          </a:prstGeom>
          <a:solidFill>
            <a:srgbClr val="D8D4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8"/>
          <p:cNvSpPr/>
          <p:nvPr/>
        </p:nvSpPr>
        <p:spPr>
          <a:xfrm>
            <a:off x="793790" y="4752618"/>
            <a:ext cx="4545806" cy="1306949"/>
          </a:xfrm>
          <a:prstGeom prst="roundRect">
            <a:avLst>
              <a:gd fmla="val 728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87" name="Google Shape;187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07149" y="5206722"/>
            <a:ext cx="318968" cy="39862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8"/>
          <p:cNvSpPr/>
          <p:nvPr/>
        </p:nvSpPr>
        <p:spPr>
          <a:xfrm>
            <a:off x="5566410" y="4979432"/>
            <a:ext cx="2493764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誠実な対応</a:t>
            </a:r>
            <a:endParaRPr b="0" i="0" sz="2200" u="none" cap="none" strike="noStrike"/>
          </a:p>
        </p:txBody>
      </p:sp>
      <p:sp>
        <p:nvSpPr>
          <p:cNvPr id="189" name="Google Shape;189;p18"/>
          <p:cNvSpPr/>
          <p:nvPr/>
        </p:nvSpPr>
        <p:spPr>
          <a:xfrm>
            <a:off x="5566410" y="5469850"/>
            <a:ext cx="2493764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ミスは素早く正直に対応</a:t>
            </a:r>
            <a:endParaRPr b="0" i="0" sz="1750" u="none" cap="none" strike="noStrike"/>
          </a:p>
        </p:txBody>
      </p:sp>
      <p:sp>
        <p:nvSpPr>
          <p:cNvPr id="190" name="Google Shape;190;p18"/>
          <p:cNvSpPr/>
          <p:nvPr/>
        </p:nvSpPr>
        <p:spPr>
          <a:xfrm>
            <a:off x="5452943" y="6044327"/>
            <a:ext cx="7349728" cy="15240"/>
          </a:xfrm>
          <a:prstGeom prst="roundRect">
            <a:avLst>
              <a:gd fmla="val 625116" name="adj"/>
            </a:avLst>
          </a:prstGeom>
          <a:solidFill>
            <a:srgbClr val="D8D4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8"/>
          <p:cNvSpPr/>
          <p:nvPr/>
        </p:nvSpPr>
        <p:spPr>
          <a:xfrm>
            <a:off x="793790" y="6172914"/>
            <a:ext cx="6061115" cy="1306949"/>
          </a:xfrm>
          <a:prstGeom prst="roundRect">
            <a:avLst>
              <a:gd fmla="val 728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92" name="Google Shape;192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64863" y="6627019"/>
            <a:ext cx="318968" cy="39862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8"/>
          <p:cNvSpPr/>
          <p:nvPr/>
        </p:nvSpPr>
        <p:spPr>
          <a:xfrm>
            <a:off x="7081718" y="6399728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継続的な学習</a:t>
            </a:r>
            <a:endParaRPr b="0" i="0" sz="2200" u="none" cap="none" strike="noStrike"/>
          </a:p>
        </p:txBody>
      </p:sp>
      <p:sp>
        <p:nvSpPr>
          <p:cNvPr id="194" name="Google Shape;194;p18"/>
          <p:cNvSpPr/>
          <p:nvPr/>
        </p:nvSpPr>
        <p:spPr>
          <a:xfrm>
            <a:off x="7081718" y="6890147"/>
            <a:ext cx="3627239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日々の実践と振り返りでスキル向上</a:t>
            </a:r>
            <a:endParaRPr b="0" i="0" sz="1750" u="none" cap="none" strike="noStrike"/>
          </a:p>
        </p:txBody>
      </p:sp>
      <p:pic>
        <p:nvPicPr>
          <p:cNvPr descr="preencoded.png" id="195" name="Google Shape;195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144500" y="22860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